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20"/>
  </p:notesMasterIdLst>
  <p:sldIdLst>
    <p:sldId id="256" r:id="rId2"/>
    <p:sldId id="257" r:id="rId3"/>
    <p:sldId id="258" r:id="rId4"/>
    <p:sldId id="259" r:id="rId5"/>
    <p:sldId id="260" r:id="rId6"/>
    <p:sldId id="276" r:id="rId7"/>
    <p:sldId id="261" r:id="rId8"/>
    <p:sldId id="262" r:id="rId9"/>
    <p:sldId id="263" r:id="rId10"/>
    <p:sldId id="277" r:id="rId11"/>
    <p:sldId id="266" r:id="rId12"/>
    <p:sldId id="267" r:id="rId13"/>
    <p:sldId id="268" r:id="rId14"/>
    <p:sldId id="274" r:id="rId15"/>
    <p:sldId id="275" r:id="rId16"/>
    <p:sldId id="270" r:id="rId17"/>
    <p:sldId id="271" r:id="rId18"/>
    <p:sldId id="272"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jVOLb++mcYtoNx6ZYFOTkzDDQXC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26E42D-E809-43C4-9D06-23F2C3A15377}">
  <a:tblStyle styleId="{F726E42D-E809-43C4-9D06-23F2C3A1537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p:restoredTop sz="70134"/>
  </p:normalViewPr>
  <p:slideViewPr>
    <p:cSldViewPr snapToGrid="0">
      <p:cViewPr>
        <p:scale>
          <a:sx n="140" d="100"/>
          <a:sy n="140" d="100"/>
        </p:scale>
        <p:origin x="5416" y="1312"/>
      </p:cViewPr>
      <p:guideLst>
        <p:guide orient="horz" pos="1620"/>
        <p:guide pos="2880"/>
      </p:guideLst>
    </p:cSldViewPr>
  </p:slideViewPr>
  <p:outlineViewPr>
    <p:cViewPr>
      <p:scale>
        <a:sx n="33" d="100"/>
        <a:sy n="33" d="100"/>
      </p:scale>
      <p:origin x="0" y="-9896"/>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0"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B49551-EFD9-0845-8645-47BF9DB31A09}" type="doc">
      <dgm:prSet loTypeId="urn:microsoft.com/office/officeart/2005/8/layout/process1" loCatId="" qsTypeId="urn:microsoft.com/office/officeart/2005/8/quickstyle/simple1" qsCatId="simple" csTypeId="urn:microsoft.com/office/officeart/2005/8/colors/accent4_2" csCatId="accent4" phldr="1"/>
      <dgm:spPr/>
      <dgm:t>
        <a:bodyPr/>
        <a:lstStyle/>
        <a:p>
          <a:endParaRPr lang="en-GB"/>
        </a:p>
      </dgm:t>
    </dgm:pt>
    <dgm:pt modelId="{4ED2F2BF-8B1F-0346-B35C-82E3C2099C3B}">
      <dgm:prSet phldrT="[Text]"/>
      <dgm:spPr/>
      <dgm:t>
        <a:bodyPr/>
        <a:lstStyle/>
        <a:p>
          <a:r>
            <a:rPr lang="en-GB" dirty="0"/>
            <a:t>AUs - </a:t>
          </a:r>
          <a:r>
            <a:rPr lang="en-GB" dirty="0" err="1"/>
            <a:t>Blendshapes</a:t>
          </a:r>
          <a:r>
            <a:rPr lang="en-GB" dirty="0"/>
            <a:t> mapping</a:t>
          </a:r>
        </a:p>
      </dgm:t>
    </dgm:pt>
    <dgm:pt modelId="{0FAA9694-E936-4C43-876D-A3D9AC6C916A}" type="parTrans" cxnId="{E8FD6B1F-A95A-C449-A0A6-79D7D999C761}">
      <dgm:prSet/>
      <dgm:spPr/>
      <dgm:t>
        <a:bodyPr/>
        <a:lstStyle/>
        <a:p>
          <a:endParaRPr lang="en-GB"/>
        </a:p>
      </dgm:t>
    </dgm:pt>
    <dgm:pt modelId="{9EBA53E3-FA46-DD4A-809C-B86A3F56154A}" type="sibTrans" cxnId="{E8FD6B1F-A95A-C449-A0A6-79D7D999C761}">
      <dgm:prSet/>
      <dgm:spPr/>
      <dgm:t>
        <a:bodyPr/>
        <a:lstStyle/>
        <a:p>
          <a:endParaRPr lang="en-GB"/>
        </a:p>
      </dgm:t>
    </dgm:pt>
    <dgm:pt modelId="{1235E945-17C8-D142-934B-AE2E145D9654}">
      <dgm:prSet phldrT="[Text]"/>
      <dgm:spPr/>
      <dgm:t>
        <a:bodyPr/>
        <a:lstStyle/>
        <a:p>
          <a:r>
            <a:rPr lang="en-GB" dirty="0"/>
            <a:t>Database creation</a:t>
          </a:r>
        </a:p>
      </dgm:t>
    </dgm:pt>
    <dgm:pt modelId="{A607D338-CE04-D447-A192-E178D0C0557D}" type="parTrans" cxnId="{65471E17-4D02-A74A-9831-B4EDDDA2EE88}">
      <dgm:prSet/>
      <dgm:spPr/>
      <dgm:t>
        <a:bodyPr/>
        <a:lstStyle/>
        <a:p>
          <a:endParaRPr lang="en-GB"/>
        </a:p>
      </dgm:t>
    </dgm:pt>
    <dgm:pt modelId="{88BDEF08-355E-D740-BB15-ACA533AABF54}" type="sibTrans" cxnId="{65471E17-4D02-A74A-9831-B4EDDDA2EE88}">
      <dgm:prSet/>
      <dgm:spPr/>
      <dgm:t>
        <a:bodyPr/>
        <a:lstStyle/>
        <a:p>
          <a:endParaRPr lang="en-GB"/>
        </a:p>
      </dgm:t>
    </dgm:pt>
    <dgm:pt modelId="{49EA3ADB-11C8-8544-83FB-0F51C8719F21}">
      <dgm:prSet phldrT="[Text]"/>
      <dgm:spPr/>
      <dgm:t>
        <a:bodyPr/>
        <a:lstStyle/>
        <a:p>
          <a:r>
            <a:rPr lang="en-GB" dirty="0"/>
            <a:t>Emotion recognition models</a:t>
          </a:r>
        </a:p>
      </dgm:t>
    </dgm:pt>
    <dgm:pt modelId="{131A2395-E0B6-2741-8AC9-83DF5650EBDA}" type="parTrans" cxnId="{A6218EBA-7C54-4B4C-909B-203A6557D854}">
      <dgm:prSet/>
      <dgm:spPr/>
      <dgm:t>
        <a:bodyPr/>
        <a:lstStyle/>
        <a:p>
          <a:endParaRPr lang="en-GB"/>
        </a:p>
      </dgm:t>
    </dgm:pt>
    <dgm:pt modelId="{FB1723CE-C327-4344-8B76-CEBB2301DA83}" type="sibTrans" cxnId="{A6218EBA-7C54-4B4C-909B-203A6557D854}">
      <dgm:prSet/>
      <dgm:spPr/>
      <dgm:t>
        <a:bodyPr/>
        <a:lstStyle/>
        <a:p>
          <a:endParaRPr lang="en-GB"/>
        </a:p>
      </dgm:t>
    </dgm:pt>
    <dgm:pt modelId="{9EB2AA0D-77C7-7C4D-BF9D-5AAD8B45DEEB}">
      <dgm:prSet/>
      <dgm:spPr/>
      <dgm:t>
        <a:bodyPr/>
        <a:lstStyle/>
        <a:p>
          <a:r>
            <a:rPr lang="en-GB" dirty="0"/>
            <a:t>Models evaluation</a:t>
          </a:r>
        </a:p>
      </dgm:t>
    </dgm:pt>
    <dgm:pt modelId="{A803CFEE-7253-224E-ADE7-C037F8E7587F}" type="parTrans" cxnId="{69F96DAB-3885-EB4C-A2C4-2CD8350FB308}">
      <dgm:prSet/>
      <dgm:spPr/>
      <dgm:t>
        <a:bodyPr/>
        <a:lstStyle/>
        <a:p>
          <a:endParaRPr lang="en-GB"/>
        </a:p>
      </dgm:t>
    </dgm:pt>
    <dgm:pt modelId="{6FC0A2CB-660C-8F40-8105-0E17E1553F1E}" type="sibTrans" cxnId="{69F96DAB-3885-EB4C-A2C4-2CD8350FB308}">
      <dgm:prSet/>
      <dgm:spPr/>
      <dgm:t>
        <a:bodyPr/>
        <a:lstStyle/>
        <a:p>
          <a:endParaRPr lang="en-GB"/>
        </a:p>
      </dgm:t>
    </dgm:pt>
    <dgm:pt modelId="{837EDDDF-5553-4E49-B111-960A93C5705A}" type="pres">
      <dgm:prSet presAssocID="{54B49551-EFD9-0845-8645-47BF9DB31A09}" presName="Name0" presStyleCnt="0">
        <dgm:presLayoutVars>
          <dgm:dir/>
          <dgm:resizeHandles val="exact"/>
        </dgm:presLayoutVars>
      </dgm:prSet>
      <dgm:spPr/>
    </dgm:pt>
    <dgm:pt modelId="{8D7493C5-0A59-E443-9B26-263F8E1F27CF}" type="pres">
      <dgm:prSet presAssocID="{4ED2F2BF-8B1F-0346-B35C-82E3C2099C3B}" presName="node" presStyleLbl="node1" presStyleIdx="0" presStyleCnt="4">
        <dgm:presLayoutVars>
          <dgm:bulletEnabled val="1"/>
        </dgm:presLayoutVars>
      </dgm:prSet>
      <dgm:spPr/>
    </dgm:pt>
    <dgm:pt modelId="{B41E398D-E86C-E14F-9016-E45C3CF8CDF9}" type="pres">
      <dgm:prSet presAssocID="{9EBA53E3-FA46-DD4A-809C-B86A3F56154A}" presName="sibTrans" presStyleLbl="sibTrans2D1" presStyleIdx="0" presStyleCnt="3"/>
      <dgm:spPr/>
    </dgm:pt>
    <dgm:pt modelId="{A52A9886-BF43-6B42-B963-73F981881994}" type="pres">
      <dgm:prSet presAssocID="{9EBA53E3-FA46-DD4A-809C-B86A3F56154A}" presName="connectorText" presStyleLbl="sibTrans2D1" presStyleIdx="0" presStyleCnt="3"/>
      <dgm:spPr/>
    </dgm:pt>
    <dgm:pt modelId="{5103AC8E-E494-F842-B9F2-5BD8111F64E9}" type="pres">
      <dgm:prSet presAssocID="{1235E945-17C8-D142-934B-AE2E145D9654}" presName="node" presStyleLbl="node1" presStyleIdx="1" presStyleCnt="4">
        <dgm:presLayoutVars>
          <dgm:bulletEnabled val="1"/>
        </dgm:presLayoutVars>
      </dgm:prSet>
      <dgm:spPr/>
    </dgm:pt>
    <dgm:pt modelId="{CC496B99-4B52-B14A-8D17-7B4141C31B7F}" type="pres">
      <dgm:prSet presAssocID="{88BDEF08-355E-D740-BB15-ACA533AABF54}" presName="sibTrans" presStyleLbl="sibTrans2D1" presStyleIdx="1" presStyleCnt="3"/>
      <dgm:spPr/>
    </dgm:pt>
    <dgm:pt modelId="{43E61555-04E9-D242-9E09-1858272B4FE9}" type="pres">
      <dgm:prSet presAssocID="{88BDEF08-355E-D740-BB15-ACA533AABF54}" presName="connectorText" presStyleLbl="sibTrans2D1" presStyleIdx="1" presStyleCnt="3"/>
      <dgm:spPr/>
    </dgm:pt>
    <dgm:pt modelId="{F0E47607-535E-E94C-9D1E-5E3B322C5B59}" type="pres">
      <dgm:prSet presAssocID="{49EA3ADB-11C8-8544-83FB-0F51C8719F21}" presName="node" presStyleLbl="node1" presStyleIdx="2" presStyleCnt="4">
        <dgm:presLayoutVars>
          <dgm:bulletEnabled val="1"/>
        </dgm:presLayoutVars>
      </dgm:prSet>
      <dgm:spPr/>
    </dgm:pt>
    <dgm:pt modelId="{1F98D8F7-6B2E-134C-8D1B-D07DEA45CFE5}" type="pres">
      <dgm:prSet presAssocID="{FB1723CE-C327-4344-8B76-CEBB2301DA83}" presName="sibTrans" presStyleLbl="sibTrans2D1" presStyleIdx="2" presStyleCnt="3"/>
      <dgm:spPr/>
    </dgm:pt>
    <dgm:pt modelId="{82076E76-5A3B-D94B-BB7E-66FFDAA2A086}" type="pres">
      <dgm:prSet presAssocID="{FB1723CE-C327-4344-8B76-CEBB2301DA83}" presName="connectorText" presStyleLbl="sibTrans2D1" presStyleIdx="2" presStyleCnt="3"/>
      <dgm:spPr/>
    </dgm:pt>
    <dgm:pt modelId="{468A26D7-22D7-6541-A595-FA2FD680FFC4}" type="pres">
      <dgm:prSet presAssocID="{9EB2AA0D-77C7-7C4D-BF9D-5AAD8B45DEEB}" presName="node" presStyleLbl="node1" presStyleIdx="3" presStyleCnt="4">
        <dgm:presLayoutVars>
          <dgm:bulletEnabled val="1"/>
        </dgm:presLayoutVars>
      </dgm:prSet>
      <dgm:spPr/>
    </dgm:pt>
  </dgm:ptLst>
  <dgm:cxnLst>
    <dgm:cxn modelId="{EEEF7F0E-850D-0A4E-8B75-743FCB3718E4}" type="presOf" srcId="{54B49551-EFD9-0845-8645-47BF9DB31A09}" destId="{837EDDDF-5553-4E49-B111-960A93C5705A}" srcOrd="0" destOrd="0" presId="urn:microsoft.com/office/officeart/2005/8/layout/process1"/>
    <dgm:cxn modelId="{65471E17-4D02-A74A-9831-B4EDDDA2EE88}" srcId="{54B49551-EFD9-0845-8645-47BF9DB31A09}" destId="{1235E945-17C8-D142-934B-AE2E145D9654}" srcOrd="1" destOrd="0" parTransId="{A607D338-CE04-D447-A192-E178D0C0557D}" sibTransId="{88BDEF08-355E-D740-BB15-ACA533AABF54}"/>
    <dgm:cxn modelId="{E8FD6B1F-A95A-C449-A0A6-79D7D999C761}" srcId="{54B49551-EFD9-0845-8645-47BF9DB31A09}" destId="{4ED2F2BF-8B1F-0346-B35C-82E3C2099C3B}" srcOrd="0" destOrd="0" parTransId="{0FAA9694-E936-4C43-876D-A3D9AC6C916A}" sibTransId="{9EBA53E3-FA46-DD4A-809C-B86A3F56154A}"/>
    <dgm:cxn modelId="{38856E2C-6485-6E48-A41E-E60E976A5F3D}" type="presOf" srcId="{FB1723CE-C327-4344-8B76-CEBB2301DA83}" destId="{1F98D8F7-6B2E-134C-8D1B-D07DEA45CFE5}" srcOrd="0" destOrd="0" presId="urn:microsoft.com/office/officeart/2005/8/layout/process1"/>
    <dgm:cxn modelId="{D9708939-8EE2-7749-A2B7-0AC05A77F689}" type="presOf" srcId="{9EBA53E3-FA46-DD4A-809C-B86A3F56154A}" destId="{A52A9886-BF43-6B42-B963-73F981881994}" srcOrd="1" destOrd="0" presId="urn:microsoft.com/office/officeart/2005/8/layout/process1"/>
    <dgm:cxn modelId="{1002383F-0B3C-F647-A059-C41B5087EF95}" type="presOf" srcId="{1235E945-17C8-D142-934B-AE2E145D9654}" destId="{5103AC8E-E494-F842-B9F2-5BD8111F64E9}" srcOrd="0" destOrd="0" presId="urn:microsoft.com/office/officeart/2005/8/layout/process1"/>
    <dgm:cxn modelId="{80A7DA42-2E5A-0C43-9014-E5C528F5501D}" type="presOf" srcId="{9EB2AA0D-77C7-7C4D-BF9D-5AAD8B45DEEB}" destId="{468A26D7-22D7-6541-A595-FA2FD680FFC4}" srcOrd="0" destOrd="0" presId="urn:microsoft.com/office/officeart/2005/8/layout/process1"/>
    <dgm:cxn modelId="{65D7B570-F61E-C649-BD61-55CD05FF0745}" type="presOf" srcId="{88BDEF08-355E-D740-BB15-ACA533AABF54}" destId="{CC496B99-4B52-B14A-8D17-7B4141C31B7F}" srcOrd="0" destOrd="0" presId="urn:microsoft.com/office/officeart/2005/8/layout/process1"/>
    <dgm:cxn modelId="{A2032573-7016-BC49-9ADB-4008331900CE}" type="presOf" srcId="{9EBA53E3-FA46-DD4A-809C-B86A3F56154A}" destId="{B41E398D-E86C-E14F-9016-E45C3CF8CDF9}" srcOrd="0" destOrd="0" presId="urn:microsoft.com/office/officeart/2005/8/layout/process1"/>
    <dgm:cxn modelId="{11F2C076-AC83-1C4F-95B7-2FB7EF028719}" type="presOf" srcId="{49EA3ADB-11C8-8544-83FB-0F51C8719F21}" destId="{F0E47607-535E-E94C-9D1E-5E3B322C5B59}" srcOrd="0" destOrd="0" presId="urn:microsoft.com/office/officeart/2005/8/layout/process1"/>
    <dgm:cxn modelId="{69F96DAB-3885-EB4C-A2C4-2CD8350FB308}" srcId="{54B49551-EFD9-0845-8645-47BF9DB31A09}" destId="{9EB2AA0D-77C7-7C4D-BF9D-5AAD8B45DEEB}" srcOrd="3" destOrd="0" parTransId="{A803CFEE-7253-224E-ADE7-C037F8E7587F}" sibTransId="{6FC0A2CB-660C-8F40-8105-0E17E1553F1E}"/>
    <dgm:cxn modelId="{A6218EBA-7C54-4B4C-909B-203A6557D854}" srcId="{54B49551-EFD9-0845-8645-47BF9DB31A09}" destId="{49EA3ADB-11C8-8544-83FB-0F51C8719F21}" srcOrd="2" destOrd="0" parTransId="{131A2395-E0B6-2741-8AC9-83DF5650EBDA}" sibTransId="{FB1723CE-C327-4344-8B76-CEBB2301DA83}"/>
    <dgm:cxn modelId="{08301BD1-92A4-F441-B9EB-684A55DC3AA1}" type="presOf" srcId="{FB1723CE-C327-4344-8B76-CEBB2301DA83}" destId="{82076E76-5A3B-D94B-BB7E-66FFDAA2A086}" srcOrd="1" destOrd="0" presId="urn:microsoft.com/office/officeart/2005/8/layout/process1"/>
    <dgm:cxn modelId="{E66290E8-8D1F-5441-AB17-92B76CFCDD4E}" type="presOf" srcId="{4ED2F2BF-8B1F-0346-B35C-82E3C2099C3B}" destId="{8D7493C5-0A59-E443-9B26-263F8E1F27CF}" srcOrd="0" destOrd="0" presId="urn:microsoft.com/office/officeart/2005/8/layout/process1"/>
    <dgm:cxn modelId="{AE7A17FA-356D-6541-AFB3-744F35B14B11}" type="presOf" srcId="{88BDEF08-355E-D740-BB15-ACA533AABF54}" destId="{43E61555-04E9-D242-9E09-1858272B4FE9}" srcOrd="1" destOrd="0" presId="urn:microsoft.com/office/officeart/2005/8/layout/process1"/>
    <dgm:cxn modelId="{A94296B6-7A48-CA47-ADEE-10AEDA71D34F}" type="presParOf" srcId="{837EDDDF-5553-4E49-B111-960A93C5705A}" destId="{8D7493C5-0A59-E443-9B26-263F8E1F27CF}" srcOrd="0" destOrd="0" presId="urn:microsoft.com/office/officeart/2005/8/layout/process1"/>
    <dgm:cxn modelId="{9AB42747-E707-4446-8BD5-EB5D702D45A9}" type="presParOf" srcId="{837EDDDF-5553-4E49-B111-960A93C5705A}" destId="{B41E398D-E86C-E14F-9016-E45C3CF8CDF9}" srcOrd="1" destOrd="0" presId="urn:microsoft.com/office/officeart/2005/8/layout/process1"/>
    <dgm:cxn modelId="{760DA9C1-E19B-A448-A788-D21DB2050104}" type="presParOf" srcId="{B41E398D-E86C-E14F-9016-E45C3CF8CDF9}" destId="{A52A9886-BF43-6B42-B963-73F981881994}" srcOrd="0" destOrd="0" presId="urn:microsoft.com/office/officeart/2005/8/layout/process1"/>
    <dgm:cxn modelId="{E3025E87-78D5-6E42-BE74-7C2020E300D0}" type="presParOf" srcId="{837EDDDF-5553-4E49-B111-960A93C5705A}" destId="{5103AC8E-E494-F842-B9F2-5BD8111F64E9}" srcOrd="2" destOrd="0" presId="urn:microsoft.com/office/officeart/2005/8/layout/process1"/>
    <dgm:cxn modelId="{5C7958E7-0F8B-C24E-962F-31C595CF43F3}" type="presParOf" srcId="{837EDDDF-5553-4E49-B111-960A93C5705A}" destId="{CC496B99-4B52-B14A-8D17-7B4141C31B7F}" srcOrd="3" destOrd="0" presId="urn:microsoft.com/office/officeart/2005/8/layout/process1"/>
    <dgm:cxn modelId="{CE7BC616-CF88-F440-B52E-7D32E098D1E2}" type="presParOf" srcId="{CC496B99-4B52-B14A-8D17-7B4141C31B7F}" destId="{43E61555-04E9-D242-9E09-1858272B4FE9}" srcOrd="0" destOrd="0" presId="urn:microsoft.com/office/officeart/2005/8/layout/process1"/>
    <dgm:cxn modelId="{D74413BF-A879-E348-B413-C366FBCD52C1}" type="presParOf" srcId="{837EDDDF-5553-4E49-B111-960A93C5705A}" destId="{F0E47607-535E-E94C-9D1E-5E3B322C5B59}" srcOrd="4" destOrd="0" presId="urn:microsoft.com/office/officeart/2005/8/layout/process1"/>
    <dgm:cxn modelId="{11567D8F-77C5-CE43-ABD2-000D21E32283}" type="presParOf" srcId="{837EDDDF-5553-4E49-B111-960A93C5705A}" destId="{1F98D8F7-6B2E-134C-8D1B-D07DEA45CFE5}" srcOrd="5" destOrd="0" presId="urn:microsoft.com/office/officeart/2005/8/layout/process1"/>
    <dgm:cxn modelId="{9BF43B11-F288-4547-A11D-626C5A992A36}" type="presParOf" srcId="{1F98D8F7-6B2E-134C-8D1B-D07DEA45CFE5}" destId="{82076E76-5A3B-D94B-BB7E-66FFDAA2A086}" srcOrd="0" destOrd="0" presId="urn:microsoft.com/office/officeart/2005/8/layout/process1"/>
    <dgm:cxn modelId="{9588D2BF-972E-0A47-A2E8-55E47FAEEDB9}" type="presParOf" srcId="{837EDDDF-5553-4E49-B111-960A93C5705A}" destId="{468A26D7-22D7-6541-A595-FA2FD680FFC4}"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493C5-0A59-E443-9B26-263F8E1F27CF}">
      <dsp:nvSpPr>
        <dsp:cNvPr id="0" name=""/>
        <dsp:cNvSpPr/>
      </dsp:nvSpPr>
      <dsp:spPr>
        <a:xfrm>
          <a:off x="3340" y="1916614"/>
          <a:ext cx="1460413" cy="87624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AUs - </a:t>
          </a:r>
          <a:r>
            <a:rPr lang="en-GB" sz="1700" kern="1200" dirty="0" err="1"/>
            <a:t>Blendshapes</a:t>
          </a:r>
          <a:r>
            <a:rPr lang="en-GB" sz="1700" kern="1200" dirty="0"/>
            <a:t> mapping</a:t>
          </a:r>
        </a:p>
      </dsp:txBody>
      <dsp:txXfrm>
        <a:off x="29004" y="1942278"/>
        <a:ext cx="1409085" cy="824920"/>
      </dsp:txXfrm>
    </dsp:sp>
    <dsp:sp modelId="{B41E398D-E86C-E14F-9016-E45C3CF8CDF9}">
      <dsp:nvSpPr>
        <dsp:cNvPr id="0" name=""/>
        <dsp:cNvSpPr/>
      </dsp:nvSpPr>
      <dsp:spPr>
        <a:xfrm>
          <a:off x="1609795" y="2173647"/>
          <a:ext cx="309607" cy="362182"/>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1609795" y="2246083"/>
        <a:ext cx="216725" cy="217310"/>
      </dsp:txXfrm>
    </dsp:sp>
    <dsp:sp modelId="{5103AC8E-E494-F842-B9F2-5BD8111F64E9}">
      <dsp:nvSpPr>
        <dsp:cNvPr id="0" name=""/>
        <dsp:cNvSpPr/>
      </dsp:nvSpPr>
      <dsp:spPr>
        <a:xfrm>
          <a:off x="2047919" y="1916614"/>
          <a:ext cx="1460413" cy="87624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Database creation</a:t>
          </a:r>
        </a:p>
      </dsp:txBody>
      <dsp:txXfrm>
        <a:off x="2073583" y="1942278"/>
        <a:ext cx="1409085" cy="824920"/>
      </dsp:txXfrm>
    </dsp:sp>
    <dsp:sp modelId="{CC496B99-4B52-B14A-8D17-7B4141C31B7F}">
      <dsp:nvSpPr>
        <dsp:cNvPr id="0" name=""/>
        <dsp:cNvSpPr/>
      </dsp:nvSpPr>
      <dsp:spPr>
        <a:xfrm>
          <a:off x="3654375" y="2173647"/>
          <a:ext cx="309607" cy="362182"/>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3654375" y="2246083"/>
        <a:ext cx="216725" cy="217310"/>
      </dsp:txXfrm>
    </dsp:sp>
    <dsp:sp modelId="{F0E47607-535E-E94C-9D1E-5E3B322C5B59}">
      <dsp:nvSpPr>
        <dsp:cNvPr id="0" name=""/>
        <dsp:cNvSpPr/>
      </dsp:nvSpPr>
      <dsp:spPr>
        <a:xfrm>
          <a:off x="4092499" y="1916614"/>
          <a:ext cx="1460413" cy="87624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Emotion recognition models</a:t>
          </a:r>
        </a:p>
      </dsp:txBody>
      <dsp:txXfrm>
        <a:off x="4118163" y="1942278"/>
        <a:ext cx="1409085" cy="824920"/>
      </dsp:txXfrm>
    </dsp:sp>
    <dsp:sp modelId="{1F98D8F7-6B2E-134C-8D1B-D07DEA45CFE5}">
      <dsp:nvSpPr>
        <dsp:cNvPr id="0" name=""/>
        <dsp:cNvSpPr/>
      </dsp:nvSpPr>
      <dsp:spPr>
        <a:xfrm>
          <a:off x="5698954" y="2173647"/>
          <a:ext cx="309607" cy="362182"/>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698954" y="2246083"/>
        <a:ext cx="216725" cy="217310"/>
      </dsp:txXfrm>
    </dsp:sp>
    <dsp:sp modelId="{468A26D7-22D7-6541-A595-FA2FD680FFC4}">
      <dsp:nvSpPr>
        <dsp:cNvPr id="0" name=""/>
        <dsp:cNvSpPr/>
      </dsp:nvSpPr>
      <dsp:spPr>
        <a:xfrm>
          <a:off x="6137078" y="1916614"/>
          <a:ext cx="1460413" cy="87624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Models evaluation</a:t>
          </a:r>
        </a:p>
      </dsp:txBody>
      <dsp:txXfrm>
        <a:off x="6162742" y="1942278"/>
        <a:ext cx="1409085" cy="8249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08cc58cbca_2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08cc58cbca_2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2" name="Google Shape;112;g108cc58cbca_2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noProof="0" dirty="0"/>
              <a:t>To build the two different models, we used the scikit-learn python library and the </a:t>
            </a:r>
            <a:r>
              <a:rPr lang="en-US" noProof="0" dirty="0" err="1"/>
              <a:t>lightgbm</a:t>
            </a:r>
            <a:r>
              <a:rPr lang="en-US" noProof="0" dirty="0"/>
              <a:t> library, they helped us to </a:t>
            </a:r>
            <a:r>
              <a:rPr lang="en-US" b="0" noProof="0" dirty="0">
                <a:highlight>
                  <a:srgbClr val="FFFF00"/>
                </a:highlight>
              </a:rPr>
              <a:t>easily implement, train and evaluate the models.</a:t>
            </a: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The main work we had to do was thus to tune the hyperparameters, for the random forest the hyperparameters tuned were the maximum depth and number of trees. </a:t>
            </a:r>
          </a:p>
          <a:p>
            <a:pPr marL="0" lvl="0" indent="0" algn="l" rtl="0">
              <a:spcBef>
                <a:spcPts val="0"/>
              </a:spcBef>
              <a:spcAft>
                <a:spcPts val="0"/>
              </a:spcAft>
              <a:buNone/>
            </a:pPr>
            <a:r>
              <a:rPr lang="en-US" noProof="0" dirty="0"/>
              <a:t>And for the </a:t>
            </a:r>
            <a:r>
              <a:rPr lang="en-US" noProof="0" dirty="0" err="1"/>
              <a:t>lightgbm</a:t>
            </a:r>
            <a:r>
              <a:rPr lang="en-US" noProof="0" dirty="0"/>
              <a:t> model, the hyperparameter tuned were the number of trees, the learning rate and the number of leaves.</a:t>
            </a:r>
          </a:p>
          <a:p>
            <a:pPr marL="0" lvl="0" indent="0" algn="l" rtl="0">
              <a:spcBef>
                <a:spcPts val="0"/>
              </a:spcBef>
              <a:spcAft>
                <a:spcPts val="0"/>
              </a:spcAft>
              <a:buNone/>
            </a:pPr>
            <a:r>
              <a:rPr lang="en-US" noProof="0" dirty="0"/>
              <a:t>We tuned only these hyperparameters because they were the one that were really impacting the performances of our models.</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Regarding the final accuracies achieved, as shown on the table on the right, we achieved 48% accuracy for the random forest classifier and 52% for the </a:t>
            </a:r>
            <a:r>
              <a:rPr lang="en-US" noProof="0" dirty="0" err="1"/>
              <a:t>Lightgbm</a:t>
            </a:r>
            <a:r>
              <a:rPr lang="en-US" noProof="0" dirty="0"/>
              <a:t> model.</a:t>
            </a:r>
          </a:p>
          <a:p>
            <a:pPr marL="0" lvl="0" indent="0" algn="l" rtl="0">
              <a:spcBef>
                <a:spcPts val="0"/>
              </a:spcBef>
              <a:spcAft>
                <a:spcPts val="0"/>
              </a:spcAft>
              <a:buNone/>
            </a:pPr>
            <a:r>
              <a:rPr lang="en-US" noProof="0" dirty="0"/>
              <a:t>We can also see that the data augmentation we have done, helped us to increase significantly the accuracy for both models</a:t>
            </a:r>
          </a:p>
        </p:txBody>
      </p:sp>
      <p:sp>
        <p:nvSpPr>
          <p:cNvPr id="192" name="Google Shape;19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0234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f83f4f1a5f_0_1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375"/>
              </a:spcBef>
              <a:spcAft>
                <a:spcPts val="0"/>
              </a:spcAft>
              <a:buClr>
                <a:srgbClr val="000000"/>
              </a:buClr>
              <a:buSzPts val="1400"/>
              <a:buFont typeface="Arial"/>
              <a:buNone/>
              <a:tabLst/>
              <a:defRPr/>
            </a:pPr>
            <a:r>
              <a:rPr lang="en-US" sz="1000" noProof="0" dirty="0"/>
              <a:t>Once we were done implementing and training the two models. We proceeded to the evaluation part. </a:t>
            </a:r>
          </a:p>
          <a:p>
            <a:pPr marL="0" marR="0" lvl="0" indent="0" algn="l" defTabSz="914400" rtl="0" eaLnBrk="1" fontAlgn="auto" latinLnBrk="0" hangingPunct="1">
              <a:lnSpc>
                <a:spcPct val="90000"/>
              </a:lnSpc>
              <a:spcBef>
                <a:spcPts val="375"/>
              </a:spcBef>
              <a:spcAft>
                <a:spcPts val="0"/>
              </a:spcAft>
              <a:buClr>
                <a:srgbClr val="000000"/>
              </a:buClr>
              <a:buSzPts val="1400"/>
              <a:buFont typeface="Arial"/>
              <a:buNone/>
              <a:tabLst/>
              <a:defRPr/>
            </a:pPr>
            <a:endParaRPr lang="en-US" sz="1000" noProof="0" dirty="0"/>
          </a:p>
          <a:p>
            <a:pPr marL="0" marR="0" lvl="0" indent="0" algn="l" defTabSz="914400" rtl="0" eaLnBrk="1" fontAlgn="auto" latinLnBrk="0" hangingPunct="1">
              <a:lnSpc>
                <a:spcPct val="90000"/>
              </a:lnSpc>
              <a:spcBef>
                <a:spcPts val="375"/>
              </a:spcBef>
              <a:spcAft>
                <a:spcPts val="0"/>
              </a:spcAft>
              <a:buClr>
                <a:srgbClr val="000000"/>
              </a:buClr>
              <a:buSzPts val="1400"/>
              <a:buFont typeface="Arial"/>
              <a:buNone/>
              <a:tabLst/>
              <a:defRPr/>
            </a:pPr>
            <a:r>
              <a:rPr lang="en-US" sz="1000" noProof="0" dirty="0"/>
              <a:t>Our first idea of evaluation was to build a VR application with the emotion predicted in real-time. Unfortunately, due to time constraints and the complexity of the work required, we opted for another type of evaluation. An offline evaluation</a:t>
            </a:r>
          </a:p>
          <a:p>
            <a:pPr marL="0" marR="0" lvl="0" indent="0" algn="l" defTabSz="914400" rtl="0" eaLnBrk="1" fontAlgn="auto" latinLnBrk="0" hangingPunct="1">
              <a:lnSpc>
                <a:spcPct val="90000"/>
              </a:lnSpc>
              <a:spcBef>
                <a:spcPts val="375"/>
              </a:spcBef>
              <a:spcAft>
                <a:spcPts val="0"/>
              </a:spcAft>
              <a:buClr>
                <a:srgbClr val="000000"/>
              </a:buClr>
              <a:buSzPts val="1400"/>
              <a:buFont typeface="Arial"/>
              <a:buNone/>
              <a:tabLst/>
              <a:defRPr/>
            </a:pPr>
            <a:endParaRPr lang="en-US" sz="1000" noProof="0" dirty="0"/>
          </a:p>
          <a:p>
            <a:pPr marL="0" marR="0" lvl="0" indent="0" algn="l" defTabSz="914400" rtl="0" eaLnBrk="1" fontAlgn="auto" latinLnBrk="0" hangingPunct="1">
              <a:lnSpc>
                <a:spcPct val="90000"/>
              </a:lnSpc>
              <a:spcBef>
                <a:spcPts val="375"/>
              </a:spcBef>
              <a:spcAft>
                <a:spcPts val="0"/>
              </a:spcAft>
              <a:buClr>
                <a:srgbClr val="000000"/>
              </a:buClr>
              <a:buSzPts val="1400"/>
              <a:buFont typeface="Arial"/>
              <a:buNone/>
              <a:tabLst/>
              <a:defRPr/>
            </a:pPr>
            <a:r>
              <a:rPr lang="en-US" sz="1000" noProof="0" dirty="0"/>
              <a:t>This means that instead of predicting emotion on real-time data, we first collected data and then we evaluated our models on it.</a:t>
            </a:r>
          </a:p>
          <a:p>
            <a:pPr marL="0" marR="0" lvl="0" indent="0" algn="l" defTabSz="914400" rtl="0" eaLnBrk="1" fontAlgn="auto" latinLnBrk="0" hangingPunct="1">
              <a:lnSpc>
                <a:spcPct val="90000"/>
              </a:lnSpc>
              <a:spcBef>
                <a:spcPts val="375"/>
              </a:spcBef>
              <a:spcAft>
                <a:spcPts val="0"/>
              </a:spcAft>
              <a:buClr>
                <a:srgbClr val="000000"/>
              </a:buClr>
              <a:buSzPts val="1400"/>
              <a:buFont typeface="Arial"/>
              <a:buNone/>
              <a:tabLst/>
              <a:defRPr/>
            </a:pPr>
            <a:endParaRPr lang="en-US" sz="1000" noProof="0" dirty="0"/>
          </a:p>
          <a:p>
            <a:pPr marL="0" marR="0" lvl="0" indent="0" algn="l" defTabSz="914400" rtl="0" eaLnBrk="1" fontAlgn="auto" latinLnBrk="0" hangingPunct="1">
              <a:lnSpc>
                <a:spcPct val="90000"/>
              </a:lnSpc>
              <a:spcBef>
                <a:spcPts val="375"/>
              </a:spcBef>
              <a:spcAft>
                <a:spcPts val="0"/>
              </a:spcAft>
              <a:buClr>
                <a:srgbClr val="000000"/>
              </a:buClr>
              <a:buSzPts val="1400"/>
              <a:buFont typeface="Arial"/>
              <a:buNone/>
              <a:tabLst/>
              <a:defRPr/>
            </a:pPr>
            <a:r>
              <a:rPr lang="en-US" sz="1000" noProof="0" dirty="0"/>
              <a:t>So, the goal of this offline evaluation, was to simulate a real-time evaluation on pre-recorded data.</a:t>
            </a:r>
          </a:p>
          <a:p>
            <a:pPr marL="0" marR="0" lvl="0" indent="0" algn="l" defTabSz="914400" rtl="0" eaLnBrk="1" fontAlgn="auto" latinLnBrk="0" hangingPunct="1">
              <a:lnSpc>
                <a:spcPct val="90000"/>
              </a:lnSpc>
              <a:spcBef>
                <a:spcPts val="375"/>
              </a:spcBef>
              <a:spcAft>
                <a:spcPts val="0"/>
              </a:spcAft>
              <a:buClr>
                <a:srgbClr val="000000"/>
              </a:buClr>
              <a:buSzPts val="1400"/>
              <a:buFont typeface="Arial"/>
              <a:buNone/>
              <a:tabLst/>
              <a:defRPr/>
            </a:pPr>
            <a:endParaRPr lang="en-US" sz="1000" noProof="0" dirty="0"/>
          </a:p>
          <a:p>
            <a:pPr marL="0" marR="0" lvl="0" indent="0" algn="l" defTabSz="914400" rtl="0" eaLnBrk="1" fontAlgn="auto" latinLnBrk="0" hangingPunct="1">
              <a:lnSpc>
                <a:spcPct val="90000"/>
              </a:lnSpc>
              <a:spcBef>
                <a:spcPts val="375"/>
              </a:spcBef>
              <a:spcAft>
                <a:spcPts val="0"/>
              </a:spcAft>
              <a:buClr>
                <a:srgbClr val="000000"/>
              </a:buClr>
              <a:buSzPts val="1400"/>
              <a:buFont typeface="Arial"/>
              <a:buNone/>
              <a:tabLst/>
              <a:defRPr/>
            </a:pPr>
            <a:r>
              <a:rPr lang="en-US" sz="1000" noProof="0" dirty="0"/>
              <a:t>Finally, when the data were collected, we built a small web application to help us visualize our model’s performance and create a real-time evaluation simulation.</a:t>
            </a:r>
          </a:p>
          <a:p>
            <a:pPr marL="0" marR="0" lvl="0" indent="0" algn="l" defTabSz="914400" rtl="0" eaLnBrk="1" fontAlgn="auto" latinLnBrk="0" hangingPunct="1">
              <a:lnSpc>
                <a:spcPct val="90000"/>
              </a:lnSpc>
              <a:spcBef>
                <a:spcPts val="375"/>
              </a:spcBef>
              <a:spcAft>
                <a:spcPts val="0"/>
              </a:spcAft>
              <a:buClr>
                <a:srgbClr val="000000"/>
              </a:buClr>
              <a:buSzPts val="1400"/>
              <a:buFont typeface="Arial"/>
              <a:buNone/>
              <a:tabLst/>
              <a:defRPr/>
            </a:pPr>
            <a:r>
              <a:rPr lang="en-US" sz="1000" noProof="0" dirty="0"/>
              <a:t>To save time for this presentation, we duplicate all our results from the web app in the following slides.</a:t>
            </a:r>
          </a:p>
        </p:txBody>
      </p:sp>
      <p:sp>
        <p:nvSpPr>
          <p:cNvPr id="211" name="Google Shape;211;gf83f4f1a5f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b4a800ca5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b4a800ca5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To respect our method of evaluation, the first thing we had to do was to collect real data.</a:t>
            </a:r>
          </a:p>
          <a:p>
            <a:pPr marL="0" lvl="0" indent="0" algn="l" rtl="0">
              <a:spcBef>
                <a:spcPts val="0"/>
              </a:spcBef>
              <a:spcAft>
                <a:spcPts val="0"/>
              </a:spcAft>
              <a:buNone/>
            </a:pPr>
            <a:r>
              <a:rPr lang="en-US" noProof="0" dirty="0"/>
              <a:t>For this, we used the exact same protocol as for the database creation, same application, same command (apex indication) and same collected data (</a:t>
            </a:r>
            <a:r>
              <a:rPr lang="en-US" noProof="0" dirty="0" err="1"/>
              <a:t>blendshape</a:t>
            </a:r>
            <a:r>
              <a:rPr lang="en-US" noProof="0" dirty="0"/>
              <a:t> values and screen video).</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The only difference this time, was that participants were not asked to performed 22 different recording for all the expressions, but instead to perform the 6 basic emotions + the neutral state in a single recording of 25 seconds.</a:t>
            </a:r>
          </a:p>
          <a:p>
            <a:pPr marL="0" lvl="0" indent="0" algn="l" rtl="0">
              <a:spcBef>
                <a:spcPts val="0"/>
              </a:spcBef>
              <a:spcAft>
                <a:spcPts val="0"/>
              </a:spcAft>
              <a:buNone/>
            </a:pPr>
            <a:r>
              <a:rPr lang="en-US" noProof="0" dirty="0"/>
              <a:t>Each participant had to repeat this process twice, first with a predefined emotion order and second in the order they wanted.</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In total, we have been able to record 2 participants, they were both male, with little beard and one of them were wearing eyeglasses.</a:t>
            </a:r>
          </a:p>
        </p:txBody>
      </p:sp>
      <p:sp>
        <p:nvSpPr>
          <p:cNvPr id="221" name="Google Shape;221;g10b4a800ca5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8cc58cbc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8cc58cbc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Once the data were collected, we proceeded to the real-time simulation.</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For this, we ran our models on the collected samples and we created a video of these predictions that match the recorded video of the participant. </a:t>
            </a:r>
          </a:p>
          <a:p>
            <a:pPr marL="0" lvl="0" indent="0" algn="l" rtl="0">
              <a:spcBef>
                <a:spcPts val="0"/>
              </a:spcBef>
              <a:spcAft>
                <a:spcPts val="0"/>
              </a:spcAft>
              <a:buNone/>
            </a:pPr>
            <a:r>
              <a:rPr lang="en-US" noProof="0" dirty="0"/>
              <a:t>The prediction we outputted was in term of probability. Instead of predicting only a single emotion, each emotion were attributed a percentage of activation.</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For you to better understand how this evaluation works, I will now show you the recorded video of one participant with the corresponding predicted emotion. The model used here is the </a:t>
            </a:r>
            <a:r>
              <a:rPr lang="en-US" noProof="0" dirty="0" err="1"/>
              <a:t>LightGBM</a:t>
            </a:r>
            <a:r>
              <a:rPr lang="en-US" noProof="0" dirty="0"/>
              <a:t> one.</a:t>
            </a:r>
          </a:p>
          <a:p>
            <a:pPr marL="0" lvl="0" indent="0" algn="l" rtl="0">
              <a:spcBef>
                <a:spcPts val="0"/>
              </a:spcBef>
              <a:spcAft>
                <a:spcPts val="0"/>
              </a:spcAft>
              <a:buNone/>
            </a:pPr>
            <a:r>
              <a:rPr lang="en-US" noProof="0" dirty="0"/>
              <a:t>You will see the timer in red, indicating that it is currently recording, and on the left the prediction corresponding to the video.</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As you can see, the prediction is working well for the peak point of each emotion, but it is noisy in between the emotions, this can be explained by the fact that our model don’t know how to manage transition data, which is not particular to any emotion. </a:t>
            </a:r>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p:txBody>
      </p:sp>
      <p:sp>
        <p:nvSpPr>
          <p:cNvPr id="231" name="Google Shape;231;g108cc58cbca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Regarding the performance of our models on this evaluation set, we observed 41% and 45% accuracy respectively for each model. We also observed that some emotion are well recognized and some other are not thus lowering the overall accuracy.</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The two most misclassified emotions are Fear and surprise, highlighted in red.</a:t>
            </a:r>
          </a:p>
          <a:p>
            <a:pPr marL="0" lvl="0" indent="0" algn="l" rtl="0">
              <a:spcBef>
                <a:spcPts val="0"/>
              </a:spcBef>
              <a:spcAft>
                <a:spcPts val="0"/>
              </a:spcAft>
              <a:buNone/>
            </a:pPr>
            <a:r>
              <a:rPr lang="en-US" noProof="0" dirty="0"/>
              <a:t>For the Fear emotion, this can be explained by, being a negative emotion, our participants mostly expressed it by frowning, typical to anger, and lowering the lips corner, typical to disgust, which could explain the misclassification.</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Regarding Surprise, as it is more a positive emotion, participants often added a smile to the emotion which thus misclassified it as happiness.</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However, due to the small number of participant in our evaluation set, it is hard to evaluate the real performances of our models. But it still gives us significant insights.</a:t>
            </a:r>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a:p>
            <a:pPr marL="0" lvl="0" indent="0" algn="l" rtl="0">
              <a:spcBef>
                <a:spcPts val="0"/>
              </a:spcBef>
              <a:spcAft>
                <a:spcPts val="0"/>
              </a:spcAft>
              <a:buNone/>
            </a:pPr>
            <a:endParaRPr lang="en-US" noProof="0" dirty="0"/>
          </a:p>
        </p:txBody>
      </p:sp>
      <p:sp>
        <p:nvSpPr>
          <p:cNvPr id="240" name="Google Shape;2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2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One interesting fact we observed during our evaluation, was the eyeglasses impact on our models' performances.</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We indeed observed that our models were performing poorer on the participant with eyeglasses with a difference of 5%, as shown by the two-confusion matrix here.</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We observed that the misclassifications are especially on emotion involving specific upper facial expression such as anger (frowning), fear and surprise (eyes opening).</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This impact could be explained by the fact that the HMD has trouble detecting the correct activated eyes </a:t>
            </a:r>
            <a:r>
              <a:rPr lang="en-US" noProof="0" dirty="0" err="1"/>
              <a:t>blendshape</a:t>
            </a:r>
            <a:r>
              <a:rPr lang="en-US" noProof="0" dirty="0"/>
              <a:t> when the user is wearing eyeglasses, thus leading to these misclassification.</a:t>
            </a:r>
          </a:p>
        </p:txBody>
      </p:sp>
      <p:sp>
        <p:nvSpPr>
          <p:cNvPr id="240" name="Google Shape;2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5283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It is important to note that there are still some works that could be achieved to improve our models’ performance and the evaluation method.</a:t>
            </a:r>
          </a:p>
          <a:p>
            <a:pPr marL="0" lvl="0" indent="0" algn="l" rtl="0">
              <a:spcBef>
                <a:spcPts val="0"/>
              </a:spcBef>
              <a:spcAft>
                <a:spcPts val="0"/>
              </a:spcAft>
              <a:buNone/>
            </a:pPr>
            <a:endParaRPr lang="en-US" sz="1200" b="0" i="0" u="none" strike="noStrike" cap="none" noProof="0" dirty="0">
              <a:solidFill>
                <a:schemeClr val="dk1"/>
              </a:solidFill>
              <a:effectLst/>
              <a:latin typeface="Arial"/>
              <a:ea typeface="Arial"/>
              <a:cs typeface="Arial"/>
              <a:sym typeface="Arial"/>
            </a:endParaRPr>
          </a:p>
          <a:p>
            <a:pPr marL="0" lvl="0" indent="0" algn="l" rtl="0">
              <a:spcBef>
                <a:spcPts val="0"/>
              </a:spcBef>
              <a:spcAft>
                <a:spcPts val="0"/>
              </a:spcAft>
              <a:buNone/>
            </a:pPr>
            <a:r>
              <a:rPr lang="en-US" sz="1200" b="0" i="0" u="none" strike="noStrike" cap="none" noProof="0" dirty="0">
                <a:solidFill>
                  <a:schemeClr val="dk1"/>
                </a:solidFill>
                <a:effectLst/>
                <a:latin typeface="Arial"/>
                <a:ea typeface="Arial"/>
                <a:cs typeface="Arial"/>
                <a:sym typeface="Arial"/>
              </a:rPr>
              <a:t>First, increasing the size of the database would be more than beneficial to improve the robustness and accuracy of our models and also increasing the number of participant for the evaluation would give us a more accurate vision of the models’ real performances. </a:t>
            </a:r>
          </a:p>
          <a:p>
            <a:pPr marL="0" lvl="0" indent="0" algn="l" rtl="0">
              <a:spcBef>
                <a:spcPts val="0"/>
              </a:spcBef>
              <a:spcAft>
                <a:spcPts val="0"/>
              </a:spcAft>
              <a:buNone/>
            </a:pPr>
            <a:endParaRPr lang="en-US" sz="1200" b="0" i="0" u="none" strike="noStrike" cap="none" noProof="0" dirty="0">
              <a:solidFill>
                <a:schemeClr val="dk1"/>
              </a:solidFill>
              <a:effectLst/>
              <a:latin typeface="Arial"/>
              <a:ea typeface="Arial"/>
              <a:cs typeface="Arial"/>
              <a:sym typeface="Arial"/>
            </a:endParaRPr>
          </a:p>
          <a:p>
            <a:pPr marL="0" lvl="0" indent="0" algn="l" rtl="0">
              <a:spcBef>
                <a:spcPts val="0"/>
              </a:spcBef>
              <a:spcAft>
                <a:spcPts val="0"/>
              </a:spcAft>
              <a:buNone/>
            </a:pPr>
            <a:r>
              <a:rPr lang="en-US" sz="1200" b="0" i="0" u="none" strike="noStrike" cap="none" noProof="0" dirty="0">
                <a:solidFill>
                  <a:schemeClr val="dk1"/>
                </a:solidFill>
                <a:effectLst/>
                <a:latin typeface="Arial"/>
                <a:ea typeface="Arial"/>
                <a:cs typeface="Arial"/>
                <a:sym typeface="Arial"/>
              </a:rPr>
              <a:t>Second, since we did not use our AUs labelled data, it might make sense to try to implement a new system for AUs recognition instead of directly recognizing emotions. This model could then predict emotion using predefined mapping between AUs and emotions. </a:t>
            </a:r>
          </a:p>
          <a:p>
            <a:pPr marL="0" lvl="0" indent="0" algn="l" rtl="0">
              <a:spcBef>
                <a:spcPts val="0"/>
              </a:spcBef>
              <a:spcAft>
                <a:spcPts val="0"/>
              </a:spcAft>
              <a:buNone/>
            </a:pPr>
            <a:endParaRPr lang="en-US" sz="1200" b="0" i="0" u="none" strike="noStrike" cap="none" noProof="0" dirty="0">
              <a:solidFill>
                <a:schemeClr val="dk1"/>
              </a:solidFill>
              <a:effectLst/>
              <a:latin typeface="Arial"/>
              <a:ea typeface="Arial"/>
              <a:cs typeface="Arial"/>
              <a:sym typeface="Arial"/>
            </a:endParaRPr>
          </a:p>
          <a:p>
            <a:pPr marL="0" lvl="0" indent="0" algn="l" rtl="0">
              <a:spcBef>
                <a:spcPts val="0"/>
              </a:spcBef>
              <a:spcAft>
                <a:spcPts val="0"/>
              </a:spcAft>
              <a:buNone/>
            </a:pPr>
            <a:r>
              <a:rPr lang="en-US" sz="1200" b="0" i="0" u="none" strike="noStrike" cap="none" noProof="0" dirty="0">
                <a:solidFill>
                  <a:schemeClr val="dk1"/>
                </a:solidFill>
                <a:effectLst/>
                <a:latin typeface="Arial"/>
                <a:ea typeface="Arial"/>
                <a:cs typeface="Arial"/>
                <a:sym typeface="Arial"/>
              </a:rPr>
              <a:t>Finally, to improve the evaluation of our models, it would be useful to build a VR application to have a real-time emotion recognition. One way to allow communication between a Unity app and our python models is to use Open Sound Control or Lab streaming layer.</a:t>
            </a:r>
          </a:p>
          <a:p>
            <a:pPr marL="0" lvl="0" indent="0" algn="l" rtl="0">
              <a:spcBef>
                <a:spcPts val="0"/>
              </a:spcBef>
              <a:spcAft>
                <a:spcPts val="0"/>
              </a:spcAft>
              <a:buNone/>
            </a:pPr>
            <a:endParaRPr lang="en-US" sz="1200" b="0" i="0" u="none" strike="noStrike" cap="none" noProof="0" dirty="0">
              <a:solidFill>
                <a:schemeClr val="dk1"/>
              </a:solidFill>
              <a:effectLst/>
              <a:latin typeface="Arial"/>
              <a:cs typeface="Arial"/>
              <a:sym typeface="Arial"/>
            </a:endParaRPr>
          </a:p>
          <a:p>
            <a:pPr marL="0" lvl="0" indent="0" algn="l" rtl="0">
              <a:spcBef>
                <a:spcPts val="0"/>
              </a:spcBef>
              <a:spcAft>
                <a:spcPts val="0"/>
              </a:spcAft>
              <a:buNone/>
            </a:pPr>
            <a:endParaRPr lang="en-US" noProof="0" dirty="0"/>
          </a:p>
        </p:txBody>
      </p:sp>
      <p:sp>
        <p:nvSpPr>
          <p:cNvPr id="252" name="Google Shape;25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b620ad48c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39700" lvl="0" indent="0" algn="l" rtl="0">
              <a:lnSpc>
                <a:spcPct val="115000"/>
              </a:lnSpc>
              <a:spcBef>
                <a:spcPts val="0"/>
              </a:spcBef>
              <a:spcAft>
                <a:spcPts val="0"/>
              </a:spcAft>
              <a:buSzPts val="1400"/>
              <a:buNone/>
            </a:pPr>
            <a:r>
              <a:rPr lang="en-US" noProof="0" dirty="0"/>
              <a:t>To conclude, the main limitations we were facing during this project was firstly our restricted number of participants, we did our best, but it may not have been enough to train correctly our models. </a:t>
            </a:r>
          </a:p>
          <a:p>
            <a:pPr marL="139700" lvl="0" indent="0" algn="l" rtl="0">
              <a:lnSpc>
                <a:spcPct val="115000"/>
              </a:lnSpc>
              <a:spcBef>
                <a:spcPts val="0"/>
              </a:spcBef>
              <a:spcAft>
                <a:spcPts val="0"/>
              </a:spcAft>
              <a:buSzPts val="1400"/>
              <a:buNone/>
            </a:pPr>
            <a:r>
              <a:rPr lang="en-US" noProof="0" dirty="0"/>
              <a:t>Thus, also explaining  the relatively poor accuracy we got.</a:t>
            </a:r>
          </a:p>
          <a:p>
            <a:pPr marL="139700" lvl="0" indent="0" algn="l" rtl="0">
              <a:lnSpc>
                <a:spcPct val="115000"/>
              </a:lnSpc>
              <a:spcBef>
                <a:spcPts val="0"/>
              </a:spcBef>
              <a:spcAft>
                <a:spcPts val="0"/>
              </a:spcAft>
              <a:buSzPts val="1400"/>
              <a:buNone/>
            </a:pPr>
            <a:endParaRPr lang="en-US" noProof="0" dirty="0"/>
          </a:p>
          <a:p>
            <a:pPr marL="139700" lvl="0" indent="0" algn="l" rtl="0">
              <a:lnSpc>
                <a:spcPct val="115000"/>
              </a:lnSpc>
              <a:spcBef>
                <a:spcPts val="0"/>
              </a:spcBef>
              <a:spcAft>
                <a:spcPts val="0"/>
              </a:spcAft>
              <a:buSzPts val="1400"/>
              <a:buNone/>
            </a:pPr>
            <a:r>
              <a:rPr lang="en-US" noProof="0" dirty="0"/>
              <a:t>However, we still gave significant insights about the feasibility of using "</a:t>
            </a:r>
            <a:r>
              <a:rPr lang="en-US" noProof="0" dirty="0" err="1"/>
              <a:t>blendshapes</a:t>
            </a:r>
            <a:r>
              <a:rPr lang="en-US" noProof="0" dirty="0"/>
              <a:t>" to predict emotion and we provided ways to handle them to enable emotion recognition in real-time.</a:t>
            </a:r>
          </a:p>
        </p:txBody>
      </p:sp>
      <p:sp>
        <p:nvSpPr>
          <p:cNvPr id="260" name="Google Shape;260;gfb620ad48c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8cc58cbca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08cc58cbca_2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Thank you for your attention.</a:t>
            </a:r>
          </a:p>
          <a:p>
            <a:pPr marL="0" lvl="0" indent="0" algn="l" rtl="0">
              <a:spcBef>
                <a:spcPts val="0"/>
              </a:spcBef>
              <a:spcAft>
                <a:spcPts val="0"/>
              </a:spcAft>
              <a:buNone/>
            </a:pPr>
            <a:r>
              <a:rPr lang="en-US" noProof="0" dirty="0"/>
              <a:t>If you have questions, I’ll be happy to answer.</a:t>
            </a:r>
          </a:p>
        </p:txBody>
      </p:sp>
      <p:sp>
        <p:nvSpPr>
          <p:cNvPr id="271" name="Google Shape;271;g108cc58cbca_2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We will firstly describe the project, the timeline and where we currently are. Then we will describe some technical part of what we are actually working on.</a:t>
            </a:r>
            <a:endParaRPr/>
          </a:p>
        </p:txBody>
      </p:sp>
      <p:sp>
        <p:nvSpPr>
          <p:cNvPr id="121" name="Google Shape;12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sz="1100" dirty="0"/>
              <a:t>The goal of this project is to use the new HTC </a:t>
            </a:r>
            <a:r>
              <a:rPr lang="en" sz="1100" dirty="0" err="1"/>
              <a:t>vive</a:t>
            </a:r>
            <a:r>
              <a:rPr lang="en" sz="1100" dirty="0"/>
              <a:t> facial tracker combined with the </a:t>
            </a:r>
            <a:r>
              <a:rPr lang="en" sz="1100" dirty="0" err="1"/>
              <a:t>Vive</a:t>
            </a:r>
            <a:r>
              <a:rPr lang="en" sz="1100" dirty="0"/>
              <a:t> pro eye  which provides us what we call “</a:t>
            </a:r>
            <a:r>
              <a:rPr lang="en" sz="1100" dirty="0" err="1"/>
              <a:t>blendshape</a:t>
            </a:r>
            <a:r>
              <a:rPr lang="en" sz="1100" dirty="0"/>
              <a:t>”, a set of value that is used to mirror the subject expression on an avatar face. We have in total 52 </a:t>
            </a:r>
            <a:r>
              <a:rPr lang="en" sz="1100" dirty="0" err="1"/>
              <a:t>blendshapes</a:t>
            </a:r>
            <a:r>
              <a:rPr lang="en" sz="1100" dirty="0"/>
              <a:t> value (38 lips + 14 eyes)</a:t>
            </a:r>
            <a:endParaRPr sz="1100" dirty="0"/>
          </a:p>
          <a:p>
            <a:pPr marL="0" lvl="0" indent="0" algn="l" rtl="0">
              <a:lnSpc>
                <a:spcPct val="100000"/>
              </a:lnSpc>
              <a:spcBef>
                <a:spcPts val="0"/>
              </a:spcBef>
              <a:spcAft>
                <a:spcPts val="0"/>
              </a:spcAft>
              <a:buSzPts val="1400"/>
              <a:buNone/>
            </a:pPr>
            <a:endParaRPr sz="1100" dirty="0"/>
          </a:p>
          <a:p>
            <a:pPr marL="0" lvl="0" indent="0" algn="l" rtl="0">
              <a:lnSpc>
                <a:spcPct val="100000"/>
              </a:lnSpc>
              <a:spcBef>
                <a:spcPts val="0"/>
              </a:spcBef>
              <a:spcAft>
                <a:spcPts val="0"/>
              </a:spcAft>
              <a:buSzPts val="1400"/>
              <a:buNone/>
            </a:pPr>
            <a:r>
              <a:rPr lang="en" sz="1100" dirty="0"/>
              <a:t>It is then based on theses </a:t>
            </a:r>
            <a:r>
              <a:rPr lang="en" sz="1100" dirty="0" err="1"/>
              <a:t>blendshape</a:t>
            </a:r>
            <a:r>
              <a:rPr lang="en" sz="1100" dirty="0"/>
              <a:t> values that we will develop a ML model for emotion recognition. It will be able to </a:t>
            </a:r>
            <a:r>
              <a:rPr lang="en" sz="1100" dirty="0" err="1"/>
              <a:t>recognise</a:t>
            </a:r>
            <a:r>
              <a:rPr lang="en" sz="1100" dirty="0"/>
              <a:t> the 6 basic emotions (Happiness, Fear, Anger, Surprise, Disgust and Sadness) as well as a neutral expression. </a:t>
            </a:r>
            <a:endParaRPr sz="1100" dirty="0"/>
          </a:p>
          <a:p>
            <a:pPr marL="0" lvl="0" indent="0" algn="l" rtl="0">
              <a:lnSpc>
                <a:spcPct val="100000"/>
              </a:lnSpc>
              <a:spcBef>
                <a:spcPts val="0"/>
              </a:spcBef>
              <a:spcAft>
                <a:spcPts val="0"/>
              </a:spcAft>
              <a:buSzPts val="1400"/>
              <a:buNone/>
            </a:pPr>
            <a:endParaRPr sz="1100" dirty="0"/>
          </a:p>
          <a:p>
            <a:pPr marL="0" lvl="0" indent="0" algn="l" rtl="0">
              <a:lnSpc>
                <a:spcPct val="100000"/>
              </a:lnSpc>
              <a:spcBef>
                <a:spcPts val="0"/>
              </a:spcBef>
              <a:spcAft>
                <a:spcPts val="0"/>
              </a:spcAft>
              <a:buSzPts val="1400"/>
              <a:buNone/>
            </a:pPr>
            <a:r>
              <a:rPr lang="en" sz="1100" dirty="0"/>
              <a:t>As emotion recognition is already really advance in computer vision domain, the main motivations here is to use this new type of data to evaluate emotion.</a:t>
            </a:r>
            <a:endParaRPr sz="1100" dirty="0"/>
          </a:p>
          <a:p>
            <a:pPr marL="0" lvl="0" indent="0" algn="l" rtl="0">
              <a:lnSpc>
                <a:spcPct val="100000"/>
              </a:lnSpc>
              <a:spcBef>
                <a:spcPts val="0"/>
              </a:spcBef>
              <a:spcAft>
                <a:spcPts val="0"/>
              </a:spcAft>
              <a:buSzPts val="1400"/>
              <a:buNone/>
            </a:pPr>
            <a:endParaRPr sz="1100" dirty="0"/>
          </a:p>
          <a:p>
            <a:pPr marL="0" lvl="0" indent="0" algn="l" rtl="0">
              <a:lnSpc>
                <a:spcPct val="100000"/>
              </a:lnSpc>
              <a:spcBef>
                <a:spcPts val="0"/>
              </a:spcBef>
              <a:spcAft>
                <a:spcPts val="0"/>
              </a:spcAft>
              <a:buSzPts val="1400"/>
              <a:buNone/>
            </a:pPr>
            <a:r>
              <a:rPr lang="en" sz="1100" dirty="0"/>
              <a:t>To summarize, the main goal of this project is to use only these new features (</a:t>
            </a:r>
            <a:r>
              <a:rPr lang="en" sz="1100" dirty="0" err="1"/>
              <a:t>blendshapes</a:t>
            </a:r>
            <a:r>
              <a:rPr lang="en" sz="1100" dirty="0"/>
              <a:t>) to build a real-time emotion recognition suitable for VR usage.</a:t>
            </a:r>
            <a:endParaRPr sz="1100" dirty="0"/>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The project was composed of 3 main parts :</a:t>
            </a:r>
            <a:endParaRPr/>
          </a:p>
          <a:p>
            <a:pPr marL="457200" lvl="0" indent="-317500" algn="l" rtl="0">
              <a:lnSpc>
                <a:spcPct val="100000"/>
              </a:lnSpc>
              <a:spcBef>
                <a:spcPts val="0"/>
              </a:spcBef>
              <a:spcAft>
                <a:spcPts val="0"/>
              </a:spcAft>
              <a:buSzPts val="1400"/>
              <a:buAutoNum type="arabicPeriod"/>
            </a:pPr>
            <a:r>
              <a:rPr lang="en"/>
              <a:t>Creation of a usable dataset</a:t>
            </a:r>
            <a:endParaRPr/>
          </a:p>
          <a:p>
            <a:pPr marL="457200" lvl="0" indent="-317500" algn="l" rtl="0">
              <a:lnSpc>
                <a:spcPct val="100000"/>
              </a:lnSpc>
              <a:spcBef>
                <a:spcPts val="0"/>
              </a:spcBef>
              <a:spcAft>
                <a:spcPts val="0"/>
              </a:spcAft>
              <a:buSzPts val="1400"/>
              <a:buAutoNum type="arabicPeriod"/>
            </a:pPr>
            <a:r>
              <a:rPr lang="en"/>
              <a:t>Creation of a ML model able to recognize emotion based on the dataset created</a:t>
            </a:r>
            <a:endParaRPr/>
          </a:p>
          <a:p>
            <a:pPr marL="457200" lvl="0" indent="-317500" algn="l" rtl="0">
              <a:lnSpc>
                <a:spcPct val="100000"/>
              </a:lnSpc>
              <a:spcBef>
                <a:spcPts val="0"/>
              </a:spcBef>
              <a:spcAft>
                <a:spcPts val="0"/>
              </a:spcAft>
              <a:buSzPts val="1400"/>
              <a:buAutoNum type="arabicPeriod"/>
            </a:pPr>
            <a:r>
              <a:rPr lang="en"/>
              <a:t>Finally, evaluate the model performance in real-time</a:t>
            </a:r>
            <a:endParaRPr/>
          </a:p>
        </p:txBody>
      </p:sp>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400">
              <a:latin typeface="Calibri"/>
              <a:ea typeface="Calibri"/>
              <a:cs typeface="Calibri"/>
              <a:sym typeface="Calibri"/>
            </a:endParaRPr>
          </a:p>
          <a:p>
            <a:pPr marL="0" lvl="0" indent="0" algn="l" rtl="0">
              <a:lnSpc>
                <a:spcPct val="115000"/>
              </a:lnSpc>
              <a:spcBef>
                <a:spcPts val="0"/>
              </a:spcBef>
              <a:spcAft>
                <a:spcPts val="0"/>
              </a:spcAft>
              <a:buSzPts val="1400"/>
              <a:buNone/>
            </a:pPr>
            <a:r>
              <a:rPr lang="en" b="1"/>
              <a:t>CK+</a:t>
            </a:r>
            <a:r>
              <a:rPr lang="en"/>
              <a:t> : This is the dataset on which we have chosen to base ourselves. It uses posed expression of the 6 basic emotions and is totally FACS coded. We chose it because it is the most used dataset in term of emotion recognition and is the most suitable for our project.</a:t>
            </a: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r>
              <a:rPr lang="en" b="1"/>
              <a:t>FACS</a:t>
            </a:r>
            <a:r>
              <a:rPr lang="en"/>
              <a:t> : Useful coding system for emotion recognition. It decomposes facial expression into Action Units which represent each a single expression (see right image). It also have a well-known mapping from AUs directly to emotion. </a:t>
            </a: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r>
              <a:rPr lang="en" b="1"/>
              <a:t>Data</a:t>
            </a:r>
            <a:endParaRPr b="1"/>
          </a:p>
          <a:p>
            <a:pPr marL="0" lvl="0" indent="0" algn="l" rtl="0">
              <a:lnSpc>
                <a:spcPct val="115000"/>
              </a:lnSpc>
              <a:spcBef>
                <a:spcPts val="0"/>
              </a:spcBef>
              <a:spcAft>
                <a:spcPts val="0"/>
              </a:spcAft>
              <a:buSzPts val="1400"/>
              <a:buNone/>
            </a:pPr>
            <a:r>
              <a:rPr lang="en"/>
              <a:t>Based on this, we choose to record 2 types of expression : </a:t>
            </a:r>
            <a:endParaRPr/>
          </a:p>
          <a:p>
            <a:pPr marL="457200" lvl="0" indent="-317500" algn="l" rtl="0">
              <a:lnSpc>
                <a:spcPct val="115000"/>
              </a:lnSpc>
              <a:spcBef>
                <a:spcPts val="0"/>
              </a:spcBef>
              <a:spcAft>
                <a:spcPts val="0"/>
              </a:spcAft>
              <a:buSzPts val="1400"/>
              <a:buChar char="●"/>
            </a:pPr>
            <a:r>
              <a:rPr lang="en"/>
              <a:t>First, 16 selected single action unit which are relevant for emotion recognition</a:t>
            </a:r>
            <a:endParaRPr/>
          </a:p>
          <a:p>
            <a:pPr marL="457200" lvl="0" indent="-317500" algn="l" rtl="0">
              <a:lnSpc>
                <a:spcPct val="115000"/>
              </a:lnSpc>
              <a:spcBef>
                <a:spcPts val="0"/>
              </a:spcBef>
              <a:spcAft>
                <a:spcPts val="0"/>
              </a:spcAft>
              <a:buSzPts val="1400"/>
              <a:buChar char="●"/>
            </a:pPr>
            <a:r>
              <a:rPr lang="en"/>
              <a:t>Combination of action unit (represented as the 6 basic emotions)</a:t>
            </a: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p:txBody>
      </p:sp>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f83f4f1a5f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solidFill>
                  <a:srgbClr val="222222"/>
                </a:solidFill>
                <a:highlight>
                  <a:schemeClr val="lt1"/>
                </a:highlight>
              </a:rPr>
              <a:t>So in the application,</a:t>
            </a:r>
            <a:endParaRPr>
              <a:solidFill>
                <a:srgbClr val="222222"/>
              </a:solidFill>
              <a:highlight>
                <a:schemeClr val="lt1"/>
              </a:highlight>
            </a:endParaRPr>
          </a:p>
          <a:p>
            <a:pPr marL="0" lvl="0" indent="0" algn="l" rtl="0">
              <a:lnSpc>
                <a:spcPct val="100000"/>
              </a:lnSpc>
              <a:spcBef>
                <a:spcPts val="0"/>
              </a:spcBef>
              <a:spcAft>
                <a:spcPts val="0"/>
              </a:spcAft>
              <a:buSzPts val="1400"/>
              <a:buNone/>
            </a:pPr>
            <a:endParaRPr>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AutoNum type="arabicPeriod"/>
            </a:pPr>
            <a:r>
              <a:rPr lang="en">
                <a:solidFill>
                  <a:srgbClr val="222222"/>
                </a:solidFill>
                <a:highlight>
                  <a:schemeClr val="lt1"/>
                </a:highlight>
              </a:rPr>
              <a:t>Subject will be asked to do a certain expression (AU or emotion)</a:t>
            </a:r>
            <a:endParaRPr>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AutoNum type="arabicPeriod"/>
            </a:pPr>
            <a:r>
              <a:rPr lang="en">
                <a:solidFill>
                  <a:srgbClr val="222222"/>
                </a:solidFill>
                <a:highlight>
                  <a:schemeClr val="lt1"/>
                </a:highlight>
              </a:rPr>
              <a:t>Subject will see the corresponding expression on a pane on the left side</a:t>
            </a:r>
            <a:endParaRPr>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AutoNum type="arabicPeriod"/>
            </a:pPr>
            <a:r>
              <a:rPr lang="en">
                <a:solidFill>
                  <a:srgbClr val="222222"/>
                </a:solidFill>
                <a:highlight>
                  <a:schemeClr val="lt1"/>
                </a:highlight>
              </a:rPr>
              <a:t>When subject is ready, experimenter press button and a countdown is shown indicating the recording will start (5 second countdown)</a:t>
            </a:r>
            <a:endParaRPr>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AutoNum type="arabicPeriod"/>
            </a:pPr>
            <a:r>
              <a:rPr lang="en">
                <a:solidFill>
                  <a:srgbClr val="222222"/>
                </a:solidFill>
                <a:highlight>
                  <a:schemeClr val="lt1"/>
                </a:highlight>
              </a:rPr>
              <a:t>Recording starts, Subject will perform the requested expression going from neutral to apex to neutral for a duration of 5 second</a:t>
            </a:r>
            <a:endParaRPr>
              <a:solidFill>
                <a:srgbClr val="222222"/>
              </a:solidFill>
              <a:highlight>
                <a:schemeClr val="lt1"/>
              </a:highlight>
            </a:endParaRPr>
          </a:p>
          <a:p>
            <a:pPr marL="914400" lvl="1" indent="-304800" algn="l" rtl="0">
              <a:lnSpc>
                <a:spcPct val="115000"/>
              </a:lnSpc>
              <a:spcBef>
                <a:spcPts val="0"/>
              </a:spcBef>
              <a:spcAft>
                <a:spcPts val="0"/>
              </a:spcAft>
              <a:buClr>
                <a:srgbClr val="222222"/>
              </a:buClr>
              <a:buSzPts val="1200"/>
              <a:buAutoNum type="alphaLcPeriod"/>
            </a:pPr>
            <a:r>
              <a:rPr lang="en">
                <a:solidFill>
                  <a:srgbClr val="222222"/>
                </a:solidFill>
                <a:highlight>
                  <a:schemeClr val="lt1"/>
                </a:highlight>
              </a:rPr>
              <a:t>A counter (5 second) will be shown to help subject manage time</a:t>
            </a:r>
            <a:endParaRPr>
              <a:solidFill>
                <a:srgbClr val="222222"/>
              </a:solidFill>
              <a:highlight>
                <a:schemeClr val="lt1"/>
              </a:highlight>
            </a:endParaRPr>
          </a:p>
          <a:p>
            <a:pPr marL="914400" lvl="1" indent="-304800" algn="l" rtl="0">
              <a:lnSpc>
                <a:spcPct val="115000"/>
              </a:lnSpc>
              <a:spcBef>
                <a:spcPts val="0"/>
              </a:spcBef>
              <a:spcAft>
                <a:spcPts val="0"/>
              </a:spcAft>
              <a:buClr>
                <a:srgbClr val="222222"/>
              </a:buClr>
              <a:buSzPts val="1200"/>
              <a:buAutoNum type="alphaLcPeriod"/>
            </a:pPr>
            <a:r>
              <a:rPr lang="en">
                <a:solidFill>
                  <a:srgbClr val="222222"/>
                </a:solidFill>
                <a:highlight>
                  <a:schemeClr val="lt1"/>
                </a:highlight>
              </a:rPr>
              <a:t>Subject will have to press trigger on controller to indicate he has reach his apex expression</a:t>
            </a:r>
            <a:endParaRPr>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AutoNum type="arabicPeriod"/>
            </a:pPr>
            <a:r>
              <a:rPr lang="en">
                <a:solidFill>
                  <a:srgbClr val="222222"/>
                </a:solidFill>
                <a:highlight>
                  <a:schemeClr val="lt1"/>
                </a:highlight>
              </a:rPr>
              <a:t>Recording stop, experimenter go to next expression and restart the process</a:t>
            </a:r>
            <a:endParaRPr>
              <a:solidFill>
                <a:srgbClr val="222222"/>
              </a:solidFill>
              <a:highlight>
                <a:schemeClr val="lt1"/>
              </a:highlight>
            </a:endParaRPr>
          </a:p>
          <a:p>
            <a:pPr marL="0" lvl="0" indent="0" algn="l" rtl="0">
              <a:lnSpc>
                <a:spcPct val="100000"/>
              </a:lnSpc>
              <a:spcBef>
                <a:spcPts val="0"/>
              </a:spcBef>
              <a:spcAft>
                <a:spcPts val="0"/>
              </a:spcAft>
              <a:buSzPts val="1400"/>
              <a:buNone/>
            </a:pPr>
            <a:endParaRPr>
              <a:solidFill>
                <a:srgbClr val="222222"/>
              </a:solidFill>
              <a:highlight>
                <a:schemeClr val="lt1"/>
              </a:highlight>
            </a:endParaRPr>
          </a:p>
          <a:p>
            <a:pPr marL="0" lvl="0" indent="0" algn="l" rtl="0">
              <a:lnSpc>
                <a:spcPct val="100000"/>
              </a:lnSpc>
              <a:spcBef>
                <a:spcPts val="0"/>
              </a:spcBef>
              <a:spcAft>
                <a:spcPts val="0"/>
              </a:spcAft>
              <a:buSzPts val="1400"/>
              <a:buNone/>
            </a:pPr>
            <a:r>
              <a:rPr lang="en">
                <a:solidFill>
                  <a:srgbClr val="222222"/>
                </a:solidFill>
                <a:highlight>
                  <a:schemeClr val="lt1"/>
                </a:highlight>
              </a:rPr>
              <a:t>The recorded data are the following :</a:t>
            </a:r>
            <a:endParaRPr>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Char char="-"/>
            </a:pPr>
            <a:r>
              <a:rPr lang="en">
                <a:solidFill>
                  <a:srgbClr val="222222"/>
                </a:solidFill>
                <a:highlight>
                  <a:schemeClr val="lt1"/>
                </a:highlight>
              </a:rPr>
              <a:t>Blendshape value (at a frequency of 20Hz but may vary)</a:t>
            </a:r>
            <a:endParaRPr>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Char char="-"/>
            </a:pPr>
            <a:r>
              <a:rPr lang="en">
                <a:solidFill>
                  <a:srgbClr val="222222"/>
                </a:solidFill>
                <a:highlight>
                  <a:schemeClr val="lt1"/>
                </a:highlight>
              </a:rPr>
              <a:t>Raw video of lips</a:t>
            </a:r>
            <a:endParaRPr>
              <a:solidFill>
                <a:srgbClr val="222222"/>
              </a:solidFill>
              <a:highlight>
                <a:schemeClr val="lt1"/>
              </a:highlight>
            </a:endParaRPr>
          </a:p>
        </p:txBody>
      </p:sp>
      <p:sp>
        <p:nvSpPr>
          <p:cNvPr id="164" name="Google Shape;164;gf83f4f1a5f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7573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f83f4f1a5f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dirty="0">
                <a:solidFill>
                  <a:srgbClr val="222222"/>
                </a:solidFill>
                <a:highlight>
                  <a:schemeClr val="lt1"/>
                </a:highlight>
              </a:rPr>
              <a:t>Lips video sample later in the presentation</a:t>
            </a:r>
          </a:p>
          <a:p>
            <a:pPr marL="0" lvl="0" indent="0" algn="l" rtl="0">
              <a:lnSpc>
                <a:spcPct val="100000"/>
              </a:lnSpc>
              <a:spcBef>
                <a:spcPts val="0"/>
              </a:spcBef>
              <a:spcAft>
                <a:spcPts val="0"/>
              </a:spcAft>
              <a:buSzPts val="1400"/>
              <a:buNone/>
            </a:pPr>
            <a:endParaRPr lang="en" dirty="0">
              <a:solidFill>
                <a:srgbClr val="222222"/>
              </a:solidFill>
              <a:highlight>
                <a:schemeClr val="lt1"/>
              </a:highlight>
            </a:endParaRPr>
          </a:p>
          <a:p>
            <a:pPr marL="0" lvl="0" indent="0" algn="l" rtl="0">
              <a:lnSpc>
                <a:spcPct val="100000"/>
              </a:lnSpc>
              <a:spcBef>
                <a:spcPts val="0"/>
              </a:spcBef>
              <a:spcAft>
                <a:spcPts val="0"/>
              </a:spcAft>
              <a:buSzPts val="1400"/>
              <a:buNone/>
            </a:pPr>
            <a:endParaRPr lang="en" dirty="0">
              <a:solidFill>
                <a:srgbClr val="222222"/>
              </a:solidFill>
              <a:highlight>
                <a:schemeClr val="lt1"/>
              </a:highlight>
            </a:endParaRPr>
          </a:p>
          <a:p>
            <a:pPr marL="0" lvl="0" indent="0" algn="l" rtl="0">
              <a:lnSpc>
                <a:spcPct val="100000"/>
              </a:lnSpc>
              <a:spcBef>
                <a:spcPts val="0"/>
              </a:spcBef>
              <a:spcAft>
                <a:spcPts val="0"/>
              </a:spcAft>
              <a:buSzPts val="1400"/>
              <a:buNone/>
            </a:pPr>
            <a:endParaRPr lang="en" dirty="0">
              <a:solidFill>
                <a:srgbClr val="222222"/>
              </a:solidFill>
              <a:highlight>
                <a:schemeClr val="lt1"/>
              </a:highlight>
            </a:endParaRPr>
          </a:p>
          <a:p>
            <a:pPr marL="0" lvl="0" indent="0" algn="l" rtl="0">
              <a:lnSpc>
                <a:spcPct val="100000"/>
              </a:lnSpc>
              <a:spcBef>
                <a:spcPts val="0"/>
              </a:spcBef>
              <a:spcAft>
                <a:spcPts val="0"/>
              </a:spcAft>
              <a:buSzPts val="1400"/>
              <a:buNone/>
            </a:pPr>
            <a:endParaRPr lang="en" dirty="0">
              <a:solidFill>
                <a:srgbClr val="222222"/>
              </a:solidFill>
              <a:highlight>
                <a:schemeClr val="lt1"/>
              </a:highlight>
            </a:endParaRPr>
          </a:p>
          <a:p>
            <a:pPr marL="0" lvl="0" indent="0" algn="l" rtl="0">
              <a:lnSpc>
                <a:spcPct val="100000"/>
              </a:lnSpc>
              <a:spcBef>
                <a:spcPts val="0"/>
              </a:spcBef>
              <a:spcAft>
                <a:spcPts val="0"/>
              </a:spcAft>
              <a:buSzPts val="1400"/>
              <a:buNone/>
            </a:pPr>
            <a:endParaRPr lang="en" dirty="0">
              <a:solidFill>
                <a:srgbClr val="222222"/>
              </a:solidFill>
              <a:highlight>
                <a:schemeClr val="lt1"/>
              </a:highlight>
            </a:endParaRPr>
          </a:p>
          <a:p>
            <a:pPr marL="0" lvl="0" indent="0" algn="l" rtl="0">
              <a:lnSpc>
                <a:spcPct val="100000"/>
              </a:lnSpc>
              <a:spcBef>
                <a:spcPts val="0"/>
              </a:spcBef>
              <a:spcAft>
                <a:spcPts val="0"/>
              </a:spcAft>
              <a:buSzPts val="1400"/>
              <a:buNone/>
            </a:pPr>
            <a:endParaRPr lang="en" dirty="0">
              <a:solidFill>
                <a:srgbClr val="222222"/>
              </a:solidFill>
              <a:highlight>
                <a:schemeClr val="lt1"/>
              </a:highlight>
            </a:endParaRPr>
          </a:p>
          <a:p>
            <a:pPr marL="0" lvl="0" indent="0" algn="l" rtl="0">
              <a:lnSpc>
                <a:spcPct val="100000"/>
              </a:lnSpc>
              <a:spcBef>
                <a:spcPts val="0"/>
              </a:spcBef>
              <a:spcAft>
                <a:spcPts val="0"/>
              </a:spcAft>
              <a:buSzPts val="1400"/>
              <a:buNone/>
            </a:pPr>
            <a:r>
              <a:rPr lang="en" dirty="0">
                <a:solidFill>
                  <a:srgbClr val="222222"/>
                </a:solidFill>
                <a:highlight>
                  <a:schemeClr val="lt1"/>
                </a:highlight>
              </a:rPr>
              <a:t>So in the application,</a:t>
            </a:r>
            <a:endParaRPr dirty="0">
              <a:solidFill>
                <a:srgbClr val="222222"/>
              </a:solidFill>
              <a:highlight>
                <a:schemeClr val="lt1"/>
              </a:highlight>
            </a:endParaRPr>
          </a:p>
          <a:p>
            <a:pPr marL="0" lvl="0" indent="0" algn="l" rtl="0">
              <a:lnSpc>
                <a:spcPct val="100000"/>
              </a:lnSpc>
              <a:spcBef>
                <a:spcPts val="0"/>
              </a:spcBef>
              <a:spcAft>
                <a:spcPts val="0"/>
              </a:spcAft>
              <a:buSzPts val="1400"/>
              <a:buNone/>
            </a:pPr>
            <a:endParaRPr dirty="0">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AutoNum type="arabicPeriod"/>
            </a:pPr>
            <a:r>
              <a:rPr lang="en" dirty="0">
                <a:solidFill>
                  <a:srgbClr val="222222"/>
                </a:solidFill>
                <a:highlight>
                  <a:schemeClr val="lt1"/>
                </a:highlight>
              </a:rPr>
              <a:t>Subject will be asked to do a certain expression (AU or emotion)</a:t>
            </a:r>
            <a:endParaRPr dirty="0">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AutoNum type="arabicPeriod"/>
            </a:pPr>
            <a:r>
              <a:rPr lang="en" dirty="0">
                <a:solidFill>
                  <a:srgbClr val="222222"/>
                </a:solidFill>
                <a:highlight>
                  <a:schemeClr val="lt1"/>
                </a:highlight>
              </a:rPr>
              <a:t>Subject will see the corresponding expression on a pane on the left side</a:t>
            </a:r>
            <a:endParaRPr dirty="0">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AutoNum type="arabicPeriod"/>
            </a:pPr>
            <a:r>
              <a:rPr lang="en" dirty="0">
                <a:solidFill>
                  <a:srgbClr val="222222"/>
                </a:solidFill>
                <a:highlight>
                  <a:schemeClr val="lt1"/>
                </a:highlight>
              </a:rPr>
              <a:t>When subject is ready, experimenter press button and a countdown is shown indicating the recording will start (5 second countdown)</a:t>
            </a:r>
            <a:endParaRPr dirty="0">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AutoNum type="arabicPeriod"/>
            </a:pPr>
            <a:r>
              <a:rPr lang="en" dirty="0">
                <a:solidFill>
                  <a:srgbClr val="222222"/>
                </a:solidFill>
                <a:highlight>
                  <a:schemeClr val="lt1"/>
                </a:highlight>
              </a:rPr>
              <a:t>Recording starts, Subject will perform the requested expression going from neutral to apex to neutral for a duration of 5 second</a:t>
            </a:r>
            <a:endParaRPr dirty="0">
              <a:solidFill>
                <a:srgbClr val="222222"/>
              </a:solidFill>
              <a:highlight>
                <a:schemeClr val="lt1"/>
              </a:highlight>
            </a:endParaRPr>
          </a:p>
          <a:p>
            <a:pPr marL="914400" lvl="1" indent="-304800" algn="l" rtl="0">
              <a:lnSpc>
                <a:spcPct val="115000"/>
              </a:lnSpc>
              <a:spcBef>
                <a:spcPts val="0"/>
              </a:spcBef>
              <a:spcAft>
                <a:spcPts val="0"/>
              </a:spcAft>
              <a:buClr>
                <a:srgbClr val="222222"/>
              </a:buClr>
              <a:buSzPts val="1200"/>
              <a:buAutoNum type="alphaLcPeriod"/>
            </a:pPr>
            <a:r>
              <a:rPr lang="en" dirty="0">
                <a:solidFill>
                  <a:srgbClr val="222222"/>
                </a:solidFill>
                <a:highlight>
                  <a:schemeClr val="lt1"/>
                </a:highlight>
              </a:rPr>
              <a:t>A counter (5 second) will be shown to help subject manage time</a:t>
            </a:r>
            <a:endParaRPr dirty="0">
              <a:solidFill>
                <a:srgbClr val="222222"/>
              </a:solidFill>
              <a:highlight>
                <a:schemeClr val="lt1"/>
              </a:highlight>
            </a:endParaRPr>
          </a:p>
          <a:p>
            <a:pPr marL="914400" lvl="1" indent="-304800" algn="l" rtl="0">
              <a:lnSpc>
                <a:spcPct val="115000"/>
              </a:lnSpc>
              <a:spcBef>
                <a:spcPts val="0"/>
              </a:spcBef>
              <a:spcAft>
                <a:spcPts val="0"/>
              </a:spcAft>
              <a:buClr>
                <a:srgbClr val="222222"/>
              </a:buClr>
              <a:buSzPts val="1200"/>
              <a:buAutoNum type="alphaLcPeriod"/>
            </a:pPr>
            <a:r>
              <a:rPr lang="en" dirty="0">
                <a:solidFill>
                  <a:srgbClr val="222222"/>
                </a:solidFill>
                <a:highlight>
                  <a:schemeClr val="lt1"/>
                </a:highlight>
              </a:rPr>
              <a:t>Subject will have to press trigger on controller to indicate he has reach his apex expression</a:t>
            </a:r>
            <a:endParaRPr dirty="0">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AutoNum type="arabicPeriod"/>
            </a:pPr>
            <a:r>
              <a:rPr lang="en" dirty="0">
                <a:solidFill>
                  <a:srgbClr val="222222"/>
                </a:solidFill>
                <a:highlight>
                  <a:schemeClr val="lt1"/>
                </a:highlight>
              </a:rPr>
              <a:t>Recording stop, experimenter go to next expression and restart the process</a:t>
            </a:r>
            <a:endParaRPr dirty="0">
              <a:solidFill>
                <a:srgbClr val="222222"/>
              </a:solidFill>
              <a:highlight>
                <a:schemeClr val="lt1"/>
              </a:highlight>
            </a:endParaRPr>
          </a:p>
          <a:p>
            <a:pPr marL="0" lvl="0" indent="0" algn="l" rtl="0">
              <a:lnSpc>
                <a:spcPct val="100000"/>
              </a:lnSpc>
              <a:spcBef>
                <a:spcPts val="0"/>
              </a:spcBef>
              <a:spcAft>
                <a:spcPts val="0"/>
              </a:spcAft>
              <a:buSzPts val="1400"/>
              <a:buNone/>
            </a:pPr>
            <a:endParaRPr dirty="0">
              <a:solidFill>
                <a:srgbClr val="222222"/>
              </a:solidFill>
              <a:highlight>
                <a:schemeClr val="lt1"/>
              </a:highlight>
            </a:endParaRPr>
          </a:p>
          <a:p>
            <a:pPr marL="0" lvl="0" indent="0" algn="l" rtl="0">
              <a:lnSpc>
                <a:spcPct val="100000"/>
              </a:lnSpc>
              <a:spcBef>
                <a:spcPts val="0"/>
              </a:spcBef>
              <a:spcAft>
                <a:spcPts val="0"/>
              </a:spcAft>
              <a:buSzPts val="1400"/>
              <a:buNone/>
            </a:pPr>
            <a:r>
              <a:rPr lang="en" dirty="0">
                <a:solidFill>
                  <a:srgbClr val="222222"/>
                </a:solidFill>
                <a:highlight>
                  <a:schemeClr val="lt1"/>
                </a:highlight>
              </a:rPr>
              <a:t>The recorded data are the following :</a:t>
            </a:r>
            <a:endParaRPr dirty="0">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Char char="-"/>
            </a:pPr>
            <a:r>
              <a:rPr lang="en" dirty="0" err="1">
                <a:solidFill>
                  <a:srgbClr val="222222"/>
                </a:solidFill>
                <a:highlight>
                  <a:schemeClr val="lt1"/>
                </a:highlight>
              </a:rPr>
              <a:t>Blendshape</a:t>
            </a:r>
            <a:r>
              <a:rPr lang="en" dirty="0">
                <a:solidFill>
                  <a:srgbClr val="222222"/>
                </a:solidFill>
                <a:highlight>
                  <a:schemeClr val="lt1"/>
                </a:highlight>
              </a:rPr>
              <a:t> value (at a frequency of 20Hz but may vary)</a:t>
            </a:r>
            <a:endParaRPr dirty="0">
              <a:solidFill>
                <a:srgbClr val="222222"/>
              </a:solidFill>
              <a:highlight>
                <a:schemeClr val="lt1"/>
              </a:highlight>
            </a:endParaRPr>
          </a:p>
          <a:p>
            <a:pPr marL="457200" lvl="0" indent="-304800" algn="l" rtl="0">
              <a:lnSpc>
                <a:spcPct val="115000"/>
              </a:lnSpc>
              <a:spcBef>
                <a:spcPts val="0"/>
              </a:spcBef>
              <a:spcAft>
                <a:spcPts val="0"/>
              </a:spcAft>
              <a:buClr>
                <a:srgbClr val="222222"/>
              </a:buClr>
              <a:buSzPts val="1200"/>
              <a:buChar char="-"/>
            </a:pPr>
            <a:r>
              <a:rPr lang="en" dirty="0">
                <a:solidFill>
                  <a:srgbClr val="222222"/>
                </a:solidFill>
                <a:highlight>
                  <a:schemeClr val="lt1"/>
                </a:highlight>
              </a:rPr>
              <a:t>Raw video of lips</a:t>
            </a:r>
            <a:endParaRPr dirty="0">
              <a:solidFill>
                <a:srgbClr val="222222"/>
              </a:solidFill>
              <a:highlight>
                <a:schemeClr val="lt1"/>
              </a:highlight>
            </a:endParaRPr>
          </a:p>
        </p:txBody>
      </p:sp>
      <p:sp>
        <p:nvSpPr>
          <p:cNvPr id="164" name="Google Shape;164;gf83f4f1a5f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f83f4f1a5f_0_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noProof="0" dirty="0"/>
              <a:t>Before starting implementing the models, we had to prepare the dataset. </a:t>
            </a:r>
          </a:p>
          <a:p>
            <a:pPr marL="0" lvl="0" indent="0" algn="l" rtl="0">
              <a:spcBef>
                <a:spcPts val="0"/>
              </a:spcBef>
              <a:spcAft>
                <a:spcPts val="0"/>
              </a:spcAft>
              <a:buNone/>
            </a:pPr>
            <a:r>
              <a:rPr lang="en-US" noProof="0" dirty="0"/>
              <a:t>We first removed inconsistent data like multiple recording of the same expression. </a:t>
            </a:r>
          </a:p>
          <a:p>
            <a:pPr marL="0" lvl="0" indent="0" algn="l" rtl="0">
              <a:spcBef>
                <a:spcPts val="0"/>
              </a:spcBef>
              <a:spcAft>
                <a:spcPts val="0"/>
              </a:spcAft>
              <a:buNone/>
            </a:pPr>
            <a:r>
              <a:rPr lang="en-US" noProof="0" dirty="0"/>
              <a:t>We also had to remove one participant due to problem during the recording, so we got 26 participant in total.</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Then we selected relevant subset of samples. As the goal was to recognize emotion directly, we discarded AUs labeled samples.</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Finally, we proceeded to a data augmentation. We used the fact that Eyes and Lips data were in two different files to create synthetic participant by taking at random the lips data from one participant and the eyes data of another participant. The figure on the right illustrates this process.</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We thus have been able to double our dataset to 52 participants and around 15'000 samples.</a:t>
            </a:r>
          </a:p>
          <a:p>
            <a:pPr marL="171450" lvl="0" indent="-171450" algn="l" rtl="0">
              <a:spcBef>
                <a:spcPts val="0"/>
              </a:spcBef>
              <a:spcAft>
                <a:spcPts val="0"/>
              </a:spcAft>
              <a:buFontTx/>
              <a:buChar char="-"/>
            </a:pPr>
            <a:endParaRPr lang="en-US" noProof="0" dirty="0"/>
          </a:p>
          <a:p>
            <a:pPr marL="0" lvl="0" indent="0" algn="l" rtl="0">
              <a:spcBef>
                <a:spcPts val="0"/>
              </a:spcBef>
              <a:spcAft>
                <a:spcPts val="0"/>
              </a:spcAft>
              <a:buFontTx/>
              <a:buNone/>
            </a:pPr>
            <a:r>
              <a:rPr lang="en-US" noProof="0" dirty="0"/>
              <a:t>We also had to select which model were most suitable for our dataset and based on the restricted size of it and the fact that we had </a:t>
            </a:r>
            <a:r>
              <a:rPr lang="en-US" noProof="0" dirty="0" err="1"/>
              <a:t>labelized</a:t>
            </a:r>
            <a:r>
              <a:rPr lang="en-US" noProof="0" dirty="0"/>
              <a:t> data, we selected Random forest and </a:t>
            </a:r>
            <a:r>
              <a:rPr lang="en-US" noProof="0" dirty="0" err="1"/>
              <a:t>LightGBM</a:t>
            </a:r>
            <a:r>
              <a:rPr lang="en-US" noProof="0" dirty="0"/>
              <a:t>. </a:t>
            </a:r>
          </a:p>
          <a:p>
            <a:pPr marL="0" lvl="0" indent="0" algn="l" rtl="0">
              <a:spcBef>
                <a:spcPts val="0"/>
              </a:spcBef>
              <a:spcAft>
                <a:spcPts val="0"/>
              </a:spcAft>
              <a:buFontTx/>
              <a:buNone/>
            </a:pPr>
            <a:r>
              <a:rPr lang="en-US" noProof="0" dirty="0"/>
              <a:t>They are both using a collection of decision tree to output a prediction, but they differ in the way they are building the trees.</a:t>
            </a:r>
          </a:p>
          <a:p>
            <a:pPr marL="0" lvl="0" indent="0" algn="l" rtl="0">
              <a:spcBef>
                <a:spcPts val="0"/>
              </a:spcBef>
              <a:spcAft>
                <a:spcPts val="0"/>
              </a:spcAft>
              <a:buFontTx/>
              <a:buNone/>
            </a:pPr>
            <a:br>
              <a:rPr lang="en-US" noProof="0" dirty="0"/>
            </a:br>
            <a:r>
              <a:rPr lang="en-US" noProof="0" dirty="0"/>
              <a:t>Finally, to be able to have a meaningful insight of the accuracy and to improve our models, we have built our own by participant cross-validation method. This means that the accuracy was computed as follows:</a:t>
            </a:r>
          </a:p>
          <a:p>
            <a:pPr marL="0" lvl="0" indent="0" algn="l" rtl="0">
              <a:spcBef>
                <a:spcPts val="0"/>
              </a:spcBef>
              <a:spcAft>
                <a:spcPts val="0"/>
              </a:spcAft>
              <a:buFontTx/>
              <a:buNone/>
            </a:pPr>
            <a:r>
              <a:rPr lang="en-US" noProof="0" dirty="0"/>
              <a:t>First, we randomly select 10 participant and set them as the test set and the rest as training set.</a:t>
            </a:r>
          </a:p>
          <a:p>
            <a:pPr marL="0" lvl="0" indent="0" algn="l" rtl="0">
              <a:spcBef>
                <a:spcPts val="0"/>
              </a:spcBef>
              <a:spcAft>
                <a:spcPts val="0"/>
              </a:spcAft>
              <a:buFontTx/>
              <a:buNone/>
            </a:pPr>
            <a:r>
              <a:rPr lang="en-US" noProof="0" dirty="0"/>
              <a:t>Then we trained the model on the training set and evaluated the accuracy using the testing set to have a first accuracy. We repeated this process 10 other times to have 10 different accuracy and we computed the real accuracy as the mean of all these accuracies</a:t>
            </a:r>
          </a:p>
        </p:txBody>
      </p:sp>
      <p:sp>
        <p:nvSpPr>
          <p:cNvPr id="183" name="Google Shape;183;gf83f4f1a5f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p:cSld name="Diapositive de titre">
    <p:spTree>
      <p:nvGrpSpPr>
        <p:cNvPr id="1" name="Shape 17"/>
        <p:cNvGrpSpPr/>
        <p:nvPr/>
      </p:nvGrpSpPr>
      <p:grpSpPr>
        <a:xfrm>
          <a:off x="0" y="0"/>
          <a:ext cx="0" cy="0"/>
          <a:chOff x="0" y="0"/>
          <a:chExt cx="0" cy="0"/>
        </a:xfrm>
      </p:grpSpPr>
      <p:sp>
        <p:nvSpPr>
          <p:cNvPr id="18" name="Google Shape;18;p12"/>
          <p:cNvSpPr>
            <a:spLocks noGrp="1"/>
          </p:cNvSpPr>
          <p:nvPr>
            <p:ph type="pic" idx="2"/>
          </p:nvPr>
        </p:nvSpPr>
        <p:spPr>
          <a:xfrm>
            <a:off x="1331913" y="0"/>
            <a:ext cx="7812087" cy="4948238"/>
          </a:xfrm>
          <a:prstGeom prst="rect">
            <a:avLst/>
          </a:prstGeom>
          <a:noFill/>
          <a:ln>
            <a:noFill/>
          </a:ln>
        </p:spPr>
      </p:sp>
      <p:sp>
        <p:nvSpPr>
          <p:cNvPr id="19" name="Google Shape;19;p12"/>
          <p:cNvSpPr txBox="1">
            <a:spLocks noGrp="1"/>
          </p:cNvSpPr>
          <p:nvPr>
            <p:ph type="ctrTitle"/>
          </p:nvPr>
        </p:nvSpPr>
        <p:spPr>
          <a:xfrm>
            <a:off x="6405563" y="786535"/>
            <a:ext cx="2738437" cy="2338387"/>
          </a:xfrm>
          <a:prstGeom prst="rect">
            <a:avLst/>
          </a:prstGeom>
          <a:solidFill>
            <a:schemeClr val="accent1"/>
          </a:solidFill>
          <a:ln>
            <a:noFill/>
          </a:ln>
        </p:spPr>
        <p:txBody>
          <a:bodyPr spcFirstLastPara="1" wrap="square" lIns="216000" tIns="0" rIns="72000" bIns="46800" anchor="ctr" anchorCtr="0">
            <a:normAutofit/>
          </a:bodyPr>
          <a:lstStyle>
            <a:lvl1pPr lvl="0" algn="l">
              <a:lnSpc>
                <a:spcPct val="90000"/>
              </a:lnSpc>
              <a:spcBef>
                <a:spcPts val="0"/>
              </a:spcBef>
              <a:spcAft>
                <a:spcPts val="0"/>
              </a:spcAft>
              <a:buClr>
                <a:schemeClr val="lt1"/>
              </a:buClr>
              <a:buSzPts val="3600"/>
              <a:buFont typeface="Libre Franklin"/>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subTitle" idx="1"/>
          </p:nvPr>
        </p:nvSpPr>
        <p:spPr>
          <a:xfrm>
            <a:off x="4576763" y="3124922"/>
            <a:ext cx="1828800" cy="1568450"/>
          </a:xfrm>
          <a:prstGeom prst="rect">
            <a:avLst/>
          </a:prstGeom>
          <a:solidFill>
            <a:schemeClr val="dk1"/>
          </a:solidFill>
          <a:ln>
            <a:noFill/>
          </a:ln>
        </p:spPr>
        <p:txBody>
          <a:bodyPr spcFirstLastPara="1" wrap="square" lIns="90000" tIns="45700" rIns="91425" bIns="45700" anchor="ctr" anchorCtr="0">
            <a:normAutofit/>
          </a:bodyPr>
          <a:lstStyle>
            <a:lvl1pPr lvl="0" algn="ctr">
              <a:lnSpc>
                <a:spcPct val="90000"/>
              </a:lnSpc>
              <a:spcBef>
                <a:spcPts val="750"/>
              </a:spcBef>
              <a:spcAft>
                <a:spcPts val="0"/>
              </a:spcAft>
              <a:buSzPts val="1080"/>
              <a:buNone/>
              <a:defRPr sz="1200">
                <a:solidFill>
                  <a:schemeClr val="lt1"/>
                </a:solidFill>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Clr>
                <a:schemeClr val="dk1"/>
              </a:buClr>
              <a:buSzPts val="1215"/>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21" name="Google Shape;21;p12"/>
          <p:cNvPicPr preferRelativeResize="0"/>
          <p:nvPr/>
        </p:nvPicPr>
        <p:blipFill rotWithShape="1">
          <a:blip r:embed="rId2">
            <a:alphaModFix/>
          </a:blip>
          <a:srcRect/>
          <a:stretch/>
        </p:blipFill>
        <p:spPr>
          <a:xfrm>
            <a:off x="82647" y="80283"/>
            <a:ext cx="1175301" cy="508655"/>
          </a:xfrm>
          <a:prstGeom prst="rect">
            <a:avLst/>
          </a:prstGeom>
          <a:noFill/>
          <a:ln>
            <a:noFill/>
          </a:ln>
        </p:spPr>
      </p:pic>
      <p:sp>
        <p:nvSpPr>
          <p:cNvPr id="22" name="Google Shape;22;p12"/>
          <p:cNvSpPr txBox="1">
            <a:spLocks noGrp="1"/>
          </p:cNvSpPr>
          <p:nvPr>
            <p:ph type="body" idx="3"/>
          </p:nvPr>
        </p:nvSpPr>
        <p:spPr>
          <a:xfrm>
            <a:off x="6400800" y="4683125"/>
            <a:ext cx="1828800" cy="460375"/>
          </a:xfrm>
          <a:prstGeom prst="rect">
            <a:avLst/>
          </a:prstGeom>
          <a:solidFill>
            <a:schemeClr val="lt1"/>
          </a:solidFill>
          <a:ln>
            <a:noFill/>
          </a:ln>
        </p:spPr>
        <p:txBody>
          <a:bodyPr spcFirstLastPara="1" wrap="square" lIns="90000" tIns="45700" rIns="91425" bIns="45700" anchor="ctr" anchorCtr="0">
            <a:noAutofit/>
          </a:bodyPr>
          <a:lstStyle>
            <a:lvl1pPr marL="457200" lvl="0" indent="-228600" algn="ctr">
              <a:lnSpc>
                <a:spcPct val="90000"/>
              </a:lnSpc>
              <a:spcBef>
                <a:spcPts val="750"/>
              </a:spcBef>
              <a:spcAft>
                <a:spcPts val="0"/>
              </a:spcAft>
              <a:buSzPts val="990"/>
              <a:buNone/>
              <a:defRPr sz="1100"/>
            </a:lvl1pPr>
            <a:lvl2pPr marL="914400" lvl="1" indent="-342900" algn="l">
              <a:lnSpc>
                <a:spcPct val="90000"/>
              </a:lnSpc>
              <a:spcBef>
                <a:spcPts val="375"/>
              </a:spcBef>
              <a:spcAft>
                <a:spcPts val="0"/>
              </a:spcAft>
              <a:buSzPts val="1800"/>
              <a:buChar char="•"/>
              <a:defRPr/>
            </a:lvl2pPr>
            <a:lvl3pPr marL="1371600" lvl="2" indent="-331469" algn="l">
              <a:lnSpc>
                <a:spcPct val="90000"/>
              </a:lnSpc>
              <a:spcBef>
                <a:spcPts val="375"/>
              </a:spcBef>
              <a:spcAft>
                <a:spcPts val="0"/>
              </a:spcAft>
              <a:buClr>
                <a:schemeClr val="dk1"/>
              </a:buClr>
              <a:buSzPts val="162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 name="Google Shape;23;p12"/>
          <p:cNvSpPr txBox="1">
            <a:spLocks noGrp="1"/>
          </p:cNvSpPr>
          <p:nvPr>
            <p:ph type="body" idx="4"/>
          </p:nvPr>
        </p:nvSpPr>
        <p:spPr>
          <a:xfrm>
            <a:off x="82550" y="4440264"/>
            <a:ext cx="698500" cy="507975"/>
          </a:xfrm>
          <a:prstGeom prst="rect">
            <a:avLst/>
          </a:prstGeom>
          <a:noFill/>
          <a:ln>
            <a:noFill/>
          </a:ln>
        </p:spPr>
        <p:txBody>
          <a:bodyPr spcFirstLastPara="1" wrap="square" lIns="0" tIns="0" rIns="0" bIns="0" anchor="b" anchorCtr="0">
            <a:noAutofit/>
          </a:bodyPr>
          <a:lstStyle>
            <a:lvl1pPr marL="457200" lvl="0" indent="-268605" algn="l">
              <a:lnSpc>
                <a:spcPct val="90000"/>
              </a:lnSpc>
              <a:spcBef>
                <a:spcPts val="750"/>
              </a:spcBef>
              <a:spcAft>
                <a:spcPts val="0"/>
              </a:spcAft>
              <a:buSzPts val="630"/>
              <a:buFont typeface="Arial"/>
              <a:buChar char="•"/>
              <a:defRPr sz="700">
                <a:solidFill>
                  <a:schemeClr val="dk1"/>
                </a:solidFill>
              </a:defRPr>
            </a:lvl1pPr>
            <a:lvl2pPr marL="914400" lvl="1" indent="-342900" algn="l">
              <a:lnSpc>
                <a:spcPct val="90000"/>
              </a:lnSpc>
              <a:spcBef>
                <a:spcPts val="375"/>
              </a:spcBef>
              <a:spcAft>
                <a:spcPts val="0"/>
              </a:spcAft>
              <a:buSzPts val="1800"/>
              <a:buChar char="•"/>
              <a:defRPr/>
            </a:lvl2pPr>
            <a:lvl3pPr marL="1371600" lvl="2" indent="-331469" algn="l">
              <a:lnSpc>
                <a:spcPct val="90000"/>
              </a:lnSpc>
              <a:spcBef>
                <a:spcPts val="375"/>
              </a:spcBef>
              <a:spcAft>
                <a:spcPts val="0"/>
              </a:spcAft>
              <a:buClr>
                <a:schemeClr val="dk1"/>
              </a:buClr>
              <a:buSzPts val="162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4" orient="horz" pos="123">
          <p15:clr>
            <a:srgbClr val="FBAE40"/>
          </p15:clr>
        </p15:guide>
        <p15:guide id="5" orient="horz" pos="3117">
          <p15:clr>
            <a:srgbClr val="FBAE40"/>
          </p15:clr>
        </p15:guide>
        <p15:guide id="6" pos="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seul">
  <p:cSld name="Titre seul">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904875" y="131032"/>
            <a:ext cx="3667125" cy="1072753"/>
          </a:xfrm>
          <a:prstGeom prst="rect">
            <a:avLst/>
          </a:prstGeom>
          <a:noFill/>
          <a:ln>
            <a:noFill/>
          </a:ln>
        </p:spPr>
        <p:txBody>
          <a:bodyPr spcFirstLastPara="1" wrap="square" lIns="180000" tIns="0" rIns="72000" bIns="468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0"/>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0"/>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re de section">
  <p:cSld name="2_Titre de section">
    <p:spTree>
      <p:nvGrpSpPr>
        <p:cNvPr id="1"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86" name="Google Shape;86;p21"/>
          <p:cNvSpPr txBox="1">
            <a:spLocks noGrp="1"/>
          </p:cNvSpPr>
          <p:nvPr>
            <p:ph type="title"/>
          </p:nvPr>
        </p:nvSpPr>
        <p:spPr>
          <a:xfrm>
            <a:off x="4572000" y="777875"/>
            <a:ext cx="4058920" cy="1793875"/>
          </a:xfrm>
          <a:prstGeom prst="rect">
            <a:avLst/>
          </a:prstGeom>
          <a:noFill/>
          <a:ln>
            <a:noFill/>
          </a:ln>
        </p:spPr>
        <p:txBody>
          <a:bodyPr spcFirstLastPara="1" wrap="square" lIns="180000" tIns="0" rIns="72000" bIns="46800" anchor="ctr" anchorCtr="0">
            <a:normAutofit/>
          </a:bodyPr>
          <a:lstStyle>
            <a:lvl1pPr lvl="0" algn="l">
              <a:lnSpc>
                <a:spcPct val="90000"/>
              </a:lnSpc>
              <a:spcBef>
                <a:spcPts val="0"/>
              </a:spcBef>
              <a:spcAft>
                <a:spcPts val="0"/>
              </a:spcAft>
              <a:buClr>
                <a:schemeClr val="lt1"/>
              </a:buClr>
              <a:buSzPts val="3200"/>
              <a:buFont typeface="Libre Franklin"/>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1"/>
          <p:cNvSpPr txBox="1">
            <a:spLocks noGrp="1"/>
          </p:cNvSpPr>
          <p:nvPr>
            <p:ph type="body" idx="1"/>
          </p:nvPr>
        </p:nvSpPr>
        <p:spPr>
          <a:xfrm>
            <a:off x="4572000" y="2571750"/>
            <a:ext cx="4058920" cy="2156508"/>
          </a:xfrm>
          <a:prstGeom prst="rect">
            <a:avLst/>
          </a:prstGeom>
          <a:noFill/>
          <a:ln>
            <a:noFill/>
          </a:ln>
        </p:spPr>
        <p:txBody>
          <a:bodyPr spcFirstLastPara="1" wrap="square" lIns="180000" tIns="45700" rIns="91425" bIns="45700" anchor="t" anchorCtr="0">
            <a:normAutofit/>
          </a:bodyPr>
          <a:lstStyle>
            <a:lvl1pPr marL="457200" lvl="0" indent="-228600" algn="l">
              <a:lnSpc>
                <a:spcPct val="90000"/>
              </a:lnSpc>
              <a:spcBef>
                <a:spcPts val="750"/>
              </a:spcBef>
              <a:spcAft>
                <a:spcPts val="0"/>
              </a:spcAft>
              <a:buSzPts val="1620"/>
              <a:buNone/>
              <a:defRPr sz="1800">
                <a:solidFill>
                  <a:schemeClr val="lt1"/>
                </a:solidFill>
              </a:defRPr>
            </a:lvl1pPr>
            <a:lvl2pPr marL="914400" lvl="1" indent="-228600" algn="l">
              <a:lnSpc>
                <a:spcPct val="90000"/>
              </a:lnSpc>
              <a:spcBef>
                <a:spcPts val="375"/>
              </a:spcBef>
              <a:spcAft>
                <a:spcPts val="0"/>
              </a:spcAft>
              <a:buSzPts val="1500"/>
              <a:buNone/>
              <a:defRPr sz="1500">
                <a:solidFill>
                  <a:srgbClr val="918F8F"/>
                </a:solidFill>
              </a:defRPr>
            </a:lvl2pPr>
            <a:lvl3pPr marL="1371600" lvl="2" indent="-228600" algn="l">
              <a:lnSpc>
                <a:spcPct val="90000"/>
              </a:lnSpc>
              <a:spcBef>
                <a:spcPts val="375"/>
              </a:spcBef>
              <a:spcAft>
                <a:spcPts val="0"/>
              </a:spcAft>
              <a:buClr>
                <a:srgbClr val="918F8F"/>
              </a:buClr>
              <a:buSzPts val="1215"/>
              <a:buNone/>
              <a:defRPr sz="1350">
                <a:solidFill>
                  <a:srgbClr val="918F8F"/>
                </a:solidFill>
              </a:defRPr>
            </a:lvl3pPr>
            <a:lvl4pPr marL="1828800" lvl="3" indent="-228600" algn="l">
              <a:lnSpc>
                <a:spcPct val="90000"/>
              </a:lnSpc>
              <a:spcBef>
                <a:spcPts val="375"/>
              </a:spcBef>
              <a:spcAft>
                <a:spcPts val="0"/>
              </a:spcAft>
              <a:buClr>
                <a:srgbClr val="918F8F"/>
              </a:buClr>
              <a:buSzPts val="1200"/>
              <a:buNone/>
              <a:defRPr sz="1200">
                <a:solidFill>
                  <a:srgbClr val="918F8F"/>
                </a:solidFill>
              </a:defRPr>
            </a:lvl4pPr>
            <a:lvl5pPr marL="2286000" lvl="4" indent="-228600" algn="l">
              <a:lnSpc>
                <a:spcPct val="90000"/>
              </a:lnSpc>
              <a:spcBef>
                <a:spcPts val="375"/>
              </a:spcBef>
              <a:spcAft>
                <a:spcPts val="0"/>
              </a:spcAft>
              <a:buClr>
                <a:srgbClr val="918F8F"/>
              </a:buClr>
              <a:buSzPts val="1200"/>
              <a:buNone/>
              <a:defRPr sz="1200">
                <a:solidFill>
                  <a:srgbClr val="918F8F"/>
                </a:solidFill>
              </a:defRPr>
            </a:lvl5pPr>
            <a:lvl6pPr marL="2743200" lvl="5" indent="-228600" algn="l">
              <a:lnSpc>
                <a:spcPct val="90000"/>
              </a:lnSpc>
              <a:spcBef>
                <a:spcPts val="375"/>
              </a:spcBef>
              <a:spcAft>
                <a:spcPts val="0"/>
              </a:spcAft>
              <a:buClr>
                <a:srgbClr val="918F8F"/>
              </a:buClr>
              <a:buSzPts val="1200"/>
              <a:buNone/>
              <a:defRPr sz="1200">
                <a:solidFill>
                  <a:srgbClr val="918F8F"/>
                </a:solidFill>
              </a:defRPr>
            </a:lvl6pPr>
            <a:lvl7pPr marL="3200400" lvl="6" indent="-228600" algn="l">
              <a:lnSpc>
                <a:spcPct val="90000"/>
              </a:lnSpc>
              <a:spcBef>
                <a:spcPts val="375"/>
              </a:spcBef>
              <a:spcAft>
                <a:spcPts val="0"/>
              </a:spcAft>
              <a:buClr>
                <a:srgbClr val="918F8F"/>
              </a:buClr>
              <a:buSzPts val="1200"/>
              <a:buNone/>
              <a:defRPr sz="1200">
                <a:solidFill>
                  <a:srgbClr val="918F8F"/>
                </a:solidFill>
              </a:defRPr>
            </a:lvl7pPr>
            <a:lvl8pPr marL="3657600" lvl="7" indent="-228600" algn="l">
              <a:lnSpc>
                <a:spcPct val="90000"/>
              </a:lnSpc>
              <a:spcBef>
                <a:spcPts val="375"/>
              </a:spcBef>
              <a:spcAft>
                <a:spcPts val="0"/>
              </a:spcAft>
              <a:buClr>
                <a:srgbClr val="918F8F"/>
              </a:buClr>
              <a:buSzPts val="1200"/>
              <a:buNone/>
              <a:defRPr sz="1200">
                <a:solidFill>
                  <a:srgbClr val="918F8F"/>
                </a:solidFill>
              </a:defRPr>
            </a:lvl8pPr>
            <a:lvl9pPr marL="4114800" lvl="8" indent="-228600" algn="l">
              <a:lnSpc>
                <a:spcPct val="90000"/>
              </a:lnSpc>
              <a:spcBef>
                <a:spcPts val="375"/>
              </a:spcBef>
              <a:spcAft>
                <a:spcPts val="0"/>
              </a:spcAft>
              <a:buClr>
                <a:srgbClr val="918F8F"/>
              </a:buClr>
              <a:buSzPts val="1200"/>
              <a:buNone/>
              <a:defRPr sz="1200">
                <a:solidFill>
                  <a:srgbClr val="918F8F"/>
                </a:solidFill>
              </a:defRPr>
            </a:lvl9pPr>
          </a:lstStyle>
          <a:p>
            <a:endParaRPr/>
          </a:p>
        </p:txBody>
      </p:sp>
      <p:sp>
        <p:nvSpPr>
          <p:cNvPr id="88" name="Google Shape;88;p21"/>
          <p:cNvSpPr>
            <a:spLocks noGrp="1"/>
          </p:cNvSpPr>
          <p:nvPr>
            <p:ph type="pic" idx="2"/>
          </p:nvPr>
        </p:nvSpPr>
        <p:spPr>
          <a:xfrm>
            <a:off x="904875" y="0"/>
            <a:ext cx="3667125" cy="5143500"/>
          </a:xfrm>
          <a:prstGeom prst="rect">
            <a:avLst/>
          </a:prstGeom>
          <a:noFill/>
          <a:ln>
            <a:noFill/>
          </a:ln>
        </p:spPr>
      </p:sp>
      <p:sp>
        <p:nvSpPr>
          <p:cNvPr id="89" name="Google Shape;89;p21"/>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1"/>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1"/>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de section">
  <p:cSld name="Titre de section">
    <p:spTree>
      <p:nvGrpSpPr>
        <p:cNvPr id="1" name="Shape 92"/>
        <p:cNvGrpSpPr/>
        <p:nvPr/>
      </p:nvGrpSpPr>
      <p:grpSpPr>
        <a:xfrm>
          <a:off x="0" y="0"/>
          <a:ext cx="0" cy="0"/>
          <a:chOff x="0" y="0"/>
          <a:chExt cx="0" cy="0"/>
        </a:xfrm>
      </p:grpSpPr>
      <p:sp>
        <p:nvSpPr>
          <p:cNvPr id="93" name="Google Shape;93;p22"/>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94" name="Google Shape;94;p22"/>
          <p:cNvSpPr txBox="1">
            <a:spLocks noGrp="1"/>
          </p:cNvSpPr>
          <p:nvPr>
            <p:ph type="title"/>
          </p:nvPr>
        </p:nvSpPr>
        <p:spPr>
          <a:xfrm>
            <a:off x="4572000" y="777875"/>
            <a:ext cx="4058920" cy="1793875"/>
          </a:xfrm>
          <a:prstGeom prst="rect">
            <a:avLst/>
          </a:prstGeom>
          <a:noFill/>
          <a:ln>
            <a:noFill/>
          </a:ln>
        </p:spPr>
        <p:txBody>
          <a:bodyPr spcFirstLastPara="1" wrap="square" lIns="180000" tIns="0" rIns="72000" bIns="46800" anchor="ctr" anchorCtr="0">
            <a:normAutofit/>
          </a:bodyPr>
          <a:lstStyle>
            <a:lvl1pPr lvl="0" algn="l">
              <a:lnSpc>
                <a:spcPct val="90000"/>
              </a:lnSpc>
              <a:spcBef>
                <a:spcPts val="0"/>
              </a:spcBef>
              <a:spcAft>
                <a:spcPts val="0"/>
              </a:spcAft>
              <a:buClr>
                <a:schemeClr val="lt1"/>
              </a:buClr>
              <a:buSzPts val="3200"/>
              <a:buFont typeface="Libre Franklin"/>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2"/>
          <p:cNvSpPr txBox="1">
            <a:spLocks noGrp="1"/>
          </p:cNvSpPr>
          <p:nvPr>
            <p:ph type="body" idx="1"/>
          </p:nvPr>
        </p:nvSpPr>
        <p:spPr>
          <a:xfrm>
            <a:off x="4572000" y="2571750"/>
            <a:ext cx="4058920" cy="2156508"/>
          </a:xfrm>
          <a:prstGeom prst="rect">
            <a:avLst/>
          </a:prstGeom>
          <a:noFill/>
          <a:ln>
            <a:noFill/>
          </a:ln>
        </p:spPr>
        <p:txBody>
          <a:bodyPr spcFirstLastPara="1" wrap="square" lIns="180000" tIns="45700" rIns="91425" bIns="45700" anchor="t" anchorCtr="0">
            <a:normAutofit/>
          </a:bodyPr>
          <a:lstStyle>
            <a:lvl1pPr marL="457200" lvl="0" indent="-228600" algn="l">
              <a:lnSpc>
                <a:spcPct val="90000"/>
              </a:lnSpc>
              <a:spcBef>
                <a:spcPts val="750"/>
              </a:spcBef>
              <a:spcAft>
                <a:spcPts val="0"/>
              </a:spcAft>
              <a:buSzPts val="1620"/>
              <a:buNone/>
              <a:defRPr sz="1800">
                <a:solidFill>
                  <a:schemeClr val="lt1"/>
                </a:solidFill>
              </a:defRPr>
            </a:lvl1pPr>
            <a:lvl2pPr marL="914400" lvl="1" indent="-228600" algn="l">
              <a:lnSpc>
                <a:spcPct val="90000"/>
              </a:lnSpc>
              <a:spcBef>
                <a:spcPts val="375"/>
              </a:spcBef>
              <a:spcAft>
                <a:spcPts val="0"/>
              </a:spcAft>
              <a:buSzPts val="1500"/>
              <a:buNone/>
              <a:defRPr sz="1500">
                <a:solidFill>
                  <a:srgbClr val="918F8F"/>
                </a:solidFill>
              </a:defRPr>
            </a:lvl2pPr>
            <a:lvl3pPr marL="1371600" lvl="2" indent="-228600" algn="l">
              <a:lnSpc>
                <a:spcPct val="90000"/>
              </a:lnSpc>
              <a:spcBef>
                <a:spcPts val="375"/>
              </a:spcBef>
              <a:spcAft>
                <a:spcPts val="0"/>
              </a:spcAft>
              <a:buClr>
                <a:srgbClr val="918F8F"/>
              </a:buClr>
              <a:buSzPts val="1215"/>
              <a:buNone/>
              <a:defRPr sz="1350">
                <a:solidFill>
                  <a:srgbClr val="918F8F"/>
                </a:solidFill>
              </a:defRPr>
            </a:lvl3pPr>
            <a:lvl4pPr marL="1828800" lvl="3" indent="-228600" algn="l">
              <a:lnSpc>
                <a:spcPct val="90000"/>
              </a:lnSpc>
              <a:spcBef>
                <a:spcPts val="375"/>
              </a:spcBef>
              <a:spcAft>
                <a:spcPts val="0"/>
              </a:spcAft>
              <a:buClr>
                <a:srgbClr val="918F8F"/>
              </a:buClr>
              <a:buSzPts val="1200"/>
              <a:buNone/>
              <a:defRPr sz="1200">
                <a:solidFill>
                  <a:srgbClr val="918F8F"/>
                </a:solidFill>
              </a:defRPr>
            </a:lvl4pPr>
            <a:lvl5pPr marL="2286000" lvl="4" indent="-228600" algn="l">
              <a:lnSpc>
                <a:spcPct val="90000"/>
              </a:lnSpc>
              <a:spcBef>
                <a:spcPts val="375"/>
              </a:spcBef>
              <a:spcAft>
                <a:spcPts val="0"/>
              </a:spcAft>
              <a:buClr>
                <a:srgbClr val="918F8F"/>
              </a:buClr>
              <a:buSzPts val="1200"/>
              <a:buNone/>
              <a:defRPr sz="1200">
                <a:solidFill>
                  <a:srgbClr val="918F8F"/>
                </a:solidFill>
              </a:defRPr>
            </a:lvl5pPr>
            <a:lvl6pPr marL="2743200" lvl="5" indent="-228600" algn="l">
              <a:lnSpc>
                <a:spcPct val="90000"/>
              </a:lnSpc>
              <a:spcBef>
                <a:spcPts val="375"/>
              </a:spcBef>
              <a:spcAft>
                <a:spcPts val="0"/>
              </a:spcAft>
              <a:buClr>
                <a:srgbClr val="918F8F"/>
              </a:buClr>
              <a:buSzPts val="1200"/>
              <a:buNone/>
              <a:defRPr sz="1200">
                <a:solidFill>
                  <a:srgbClr val="918F8F"/>
                </a:solidFill>
              </a:defRPr>
            </a:lvl6pPr>
            <a:lvl7pPr marL="3200400" lvl="6" indent="-228600" algn="l">
              <a:lnSpc>
                <a:spcPct val="90000"/>
              </a:lnSpc>
              <a:spcBef>
                <a:spcPts val="375"/>
              </a:spcBef>
              <a:spcAft>
                <a:spcPts val="0"/>
              </a:spcAft>
              <a:buClr>
                <a:srgbClr val="918F8F"/>
              </a:buClr>
              <a:buSzPts val="1200"/>
              <a:buNone/>
              <a:defRPr sz="1200">
                <a:solidFill>
                  <a:srgbClr val="918F8F"/>
                </a:solidFill>
              </a:defRPr>
            </a:lvl7pPr>
            <a:lvl8pPr marL="3657600" lvl="7" indent="-228600" algn="l">
              <a:lnSpc>
                <a:spcPct val="90000"/>
              </a:lnSpc>
              <a:spcBef>
                <a:spcPts val="375"/>
              </a:spcBef>
              <a:spcAft>
                <a:spcPts val="0"/>
              </a:spcAft>
              <a:buClr>
                <a:srgbClr val="918F8F"/>
              </a:buClr>
              <a:buSzPts val="1200"/>
              <a:buNone/>
              <a:defRPr sz="1200">
                <a:solidFill>
                  <a:srgbClr val="918F8F"/>
                </a:solidFill>
              </a:defRPr>
            </a:lvl8pPr>
            <a:lvl9pPr marL="4114800" lvl="8" indent="-228600" algn="l">
              <a:lnSpc>
                <a:spcPct val="90000"/>
              </a:lnSpc>
              <a:spcBef>
                <a:spcPts val="375"/>
              </a:spcBef>
              <a:spcAft>
                <a:spcPts val="0"/>
              </a:spcAft>
              <a:buClr>
                <a:srgbClr val="918F8F"/>
              </a:buClr>
              <a:buSzPts val="1200"/>
              <a:buNone/>
              <a:defRPr sz="1200">
                <a:solidFill>
                  <a:srgbClr val="918F8F"/>
                </a:solidFill>
              </a:defRPr>
            </a:lvl9pPr>
          </a:lstStyle>
          <a:p>
            <a:endParaRPr/>
          </a:p>
        </p:txBody>
      </p:sp>
      <p:sp>
        <p:nvSpPr>
          <p:cNvPr id="96" name="Google Shape;96;p22"/>
          <p:cNvSpPr>
            <a:spLocks noGrp="1"/>
          </p:cNvSpPr>
          <p:nvPr>
            <p:ph type="pic" idx="2"/>
          </p:nvPr>
        </p:nvSpPr>
        <p:spPr>
          <a:xfrm>
            <a:off x="904875" y="0"/>
            <a:ext cx="3667125" cy="5143500"/>
          </a:xfrm>
          <a:prstGeom prst="rect">
            <a:avLst/>
          </a:prstGeom>
          <a:noFill/>
          <a:ln>
            <a:noFill/>
          </a:ln>
        </p:spPr>
      </p:sp>
      <p:sp>
        <p:nvSpPr>
          <p:cNvPr id="97" name="Google Shape;97;p22"/>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2"/>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2"/>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re seul">
  <p:cSld name="2_Titre seul">
    <p:spTree>
      <p:nvGrpSpPr>
        <p:cNvPr id="1" name="Shape 100"/>
        <p:cNvGrpSpPr/>
        <p:nvPr/>
      </p:nvGrpSpPr>
      <p:grpSpPr>
        <a:xfrm>
          <a:off x="0" y="0"/>
          <a:ext cx="0" cy="0"/>
          <a:chOff x="0" y="0"/>
          <a:chExt cx="0" cy="0"/>
        </a:xfrm>
      </p:grpSpPr>
      <p:sp>
        <p:nvSpPr>
          <p:cNvPr id="101" name="Google Shape;101;p24"/>
          <p:cNvSpPr>
            <a:spLocks noGrp="1"/>
          </p:cNvSpPr>
          <p:nvPr>
            <p:ph type="pic" idx="2"/>
          </p:nvPr>
        </p:nvSpPr>
        <p:spPr>
          <a:xfrm>
            <a:off x="904875" y="0"/>
            <a:ext cx="7726363" cy="5143500"/>
          </a:xfrm>
          <a:prstGeom prst="rect">
            <a:avLst/>
          </a:prstGeom>
          <a:noFill/>
          <a:ln>
            <a:noFill/>
          </a:ln>
        </p:spPr>
      </p:sp>
      <p:sp>
        <p:nvSpPr>
          <p:cNvPr id="102" name="Google Shape;102;p24"/>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4"/>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4"/>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05"/>
        <p:cNvGrpSpPr/>
        <p:nvPr/>
      </p:nvGrpSpPr>
      <p:grpSpPr>
        <a:xfrm>
          <a:off x="0" y="0"/>
          <a:ext cx="0" cy="0"/>
          <a:chOff x="0" y="0"/>
          <a:chExt cx="0" cy="0"/>
        </a:xfrm>
      </p:grpSpPr>
      <p:sp>
        <p:nvSpPr>
          <p:cNvPr id="106" name="Google Shape;106;p26"/>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6"/>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re de section">
  <p:cSld name="1_Titre de section">
    <p:spTree>
      <p:nvGrpSpPr>
        <p:cNvPr id="1" name="Shape 24"/>
        <p:cNvGrpSpPr/>
        <p:nvPr/>
      </p:nvGrpSpPr>
      <p:grpSpPr>
        <a:xfrm>
          <a:off x="0" y="0"/>
          <a:ext cx="0" cy="0"/>
          <a:chOff x="0" y="0"/>
          <a:chExt cx="0" cy="0"/>
        </a:xfrm>
      </p:grpSpPr>
      <p:sp>
        <p:nvSpPr>
          <p:cNvPr id="25" name="Google Shape;25;p13"/>
          <p:cNvSpPr/>
          <p:nvPr/>
        </p:nvSpPr>
        <p:spPr>
          <a:xfrm>
            <a:off x="4572000" y="0"/>
            <a:ext cx="457200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6" name="Google Shape;26;p13"/>
          <p:cNvSpPr txBox="1">
            <a:spLocks noGrp="1"/>
          </p:cNvSpPr>
          <p:nvPr>
            <p:ph type="title"/>
          </p:nvPr>
        </p:nvSpPr>
        <p:spPr>
          <a:xfrm>
            <a:off x="4572000" y="777875"/>
            <a:ext cx="4058920" cy="1793875"/>
          </a:xfrm>
          <a:prstGeom prst="rect">
            <a:avLst/>
          </a:prstGeom>
          <a:noFill/>
          <a:ln>
            <a:noFill/>
          </a:ln>
        </p:spPr>
        <p:txBody>
          <a:bodyPr spcFirstLastPara="1" wrap="square" lIns="180000" tIns="0" rIns="72000" bIns="46800" anchor="ctr" anchorCtr="0">
            <a:normAutofit/>
          </a:bodyPr>
          <a:lstStyle>
            <a:lvl1pPr lvl="0" algn="l">
              <a:lnSpc>
                <a:spcPct val="90000"/>
              </a:lnSpc>
              <a:spcBef>
                <a:spcPts val="0"/>
              </a:spcBef>
              <a:spcAft>
                <a:spcPts val="0"/>
              </a:spcAft>
              <a:buClr>
                <a:schemeClr val="lt1"/>
              </a:buClr>
              <a:buSzPts val="3200"/>
              <a:buFont typeface="Libre Franklin"/>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body" idx="1"/>
          </p:nvPr>
        </p:nvSpPr>
        <p:spPr>
          <a:xfrm>
            <a:off x="4572000" y="2571750"/>
            <a:ext cx="4058920" cy="2156508"/>
          </a:xfrm>
          <a:prstGeom prst="rect">
            <a:avLst/>
          </a:prstGeom>
          <a:noFill/>
          <a:ln>
            <a:noFill/>
          </a:ln>
        </p:spPr>
        <p:txBody>
          <a:bodyPr spcFirstLastPara="1" wrap="square" lIns="180000" tIns="45700" rIns="91425" bIns="45700" anchor="t" anchorCtr="0">
            <a:normAutofit/>
          </a:bodyPr>
          <a:lstStyle>
            <a:lvl1pPr marL="457200" lvl="0" indent="-228600" algn="l">
              <a:lnSpc>
                <a:spcPct val="90000"/>
              </a:lnSpc>
              <a:spcBef>
                <a:spcPts val="750"/>
              </a:spcBef>
              <a:spcAft>
                <a:spcPts val="0"/>
              </a:spcAft>
              <a:buSzPts val="1620"/>
              <a:buNone/>
              <a:defRPr sz="1800">
                <a:solidFill>
                  <a:schemeClr val="lt1"/>
                </a:solidFill>
              </a:defRPr>
            </a:lvl1pPr>
            <a:lvl2pPr marL="914400" lvl="1" indent="-228600" algn="l">
              <a:lnSpc>
                <a:spcPct val="90000"/>
              </a:lnSpc>
              <a:spcBef>
                <a:spcPts val="375"/>
              </a:spcBef>
              <a:spcAft>
                <a:spcPts val="0"/>
              </a:spcAft>
              <a:buSzPts val="1500"/>
              <a:buNone/>
              <a:defRPr sz="1500">
                <a:solidFill>
                  <a:srgbClr val="918F8F"/>
                </a:solidFill>
              </a:defRPr>
            </a:lvl2pPr>
            <a:lvl3pPr marL="1371600" lvl="2" indent="-228600" algn="l">
              <a:lnSpc>
                <a:spcPct val="90000"/>
              </a:lnSpc>
              <a:spcBef>
                <a:spcPts val="375"/>
              </a:spcBef>
              <a:spcAft>
                <a:spcPts val="0"/>
              </a:spcAft>
              <a:buClr>
                <a:srgbClr val="918F8F"/>
              </a:buClr>
              <a:buSzPts val="1215"/>
              <a:buNone/>
              <a:defRPr sz="1350">
                <a:solidFill>
                  <a:srgbClr val="918F8F"/>
                </a:solidFill>
              </a:defRPr>
            </a:lvl3pPr>
            <a:lvl4pPr marL="1828800" lvl="3" indent="-228600" algn="l">
              <a:lnSpc>
                <a:spcPct val="90000"/>
              </a:lnSpc>
              <a:spcBef>
                <a:spcPts val="375"/>
              </a:spcBef>
              <a:spcAft>
                <a:spcPts val="0"/>
              </a:spcAft>
              <a:buClr>
                <a:srgbClr val="918F8F"/>
              </a:buClr>
              <a:buSzPts val="1200"/>
              <a:buNone/>
              <a:defRPr sz="1200">
                <a:solidFill>
                  <a:srgbClr val="918F8F"/>
                </a:solidFill>
              </a:defRPr>
            </a:lvl4pPr>
            <a:lvl5pPr marL="2286000" lvl="4" indent="-228600" algn="l">
              <a:lnSpc>
                <a:spcPct val="90000"/>
              </a:lnSpc>
              <a:spcBef>
                <a:spcPts val="375"/>
              </a:spcBef>
              <a:spcAft>
                <a:spcPts val="0"/>
              </a:spcAft>
              <a:buClr>
                <a:srgbClr val="918F8F"/>
              </a:buClr>
              <a:buSzPts val="1200"/>
              <a:buNone/>
              <a:defRPr sz="1200">
                <a:solidFill>
                  <a:srgbClr val="918F8F"/>
                </a:solidFill>
              </a:defRPr>
            </a:lvl5pPr>
            <a:lvl6pPr marL="2743200" lvl="5" indent="-228600" algn="l">
              <a:lnSpc>
                <a:spcPct val="90000"/>
              </a:lnSpc>
              <a:spcBef>
                <a:spcPts val="375"/>
              </a:spcBef>
              <a:spcAft>
                <a:spcPts val="0"/>
              </a:spcAft>
              <a:buClr>
                <a:srgbClr val="918F8F"/>
              </a:buClr>
              <a:buSzPts val="1200"/>
              <a:buNone/>
              <a:defRPr sz="1200">
                <a:solidFill>
                  <a:srgbClr val="918F8F"/>
                </a:solidFill>
              </a:defRPr>
            </a:lvl6pPr>
            <a:lvl7pPr marL="3200400" lvl="6" indent="-228600" algn="l">
              <a:lnSpc>
                <a:spcPct val="90000"/>
              </a:lnSpc>
              <a:spcBef>
                <a:spcPts val="375"/>
              </a:spcBef>
              <a:spcAft>
                <a:spcPts val="0"/>
              </a:spcAft>
              <a:buClr>
                <a:srgbClr val="918F8F"/>
              </a:buClr>
              <a:buSzPts val="1200"/>
              <a:buNone/>
              <a:defRPr sz="1200">
                <a:solidFill>
                  <a:srgbClr val="918F8F"/>
                </a:solidFill>
              </a:defRPr>
            </a:lvl7pPr>
            <a:lvl8pPr marL="3657600" lvl="7" indent="-228600" algn="l">
              <a:lnSpc>
                <a:spcPct val="90000"/>
              </a:lnSpc>
              <a:spcBef>
                <a:spcPts val="375"/>
              </a:spcBef>
              <a:spcAft>
                <a:spcPts val="0"/>
              </a:spcAft>
              <a:buClr>
                <a:srgbClr val="918F8F"/>
              </a:buClr>
              <a:buSzPts val="1200"/>
              <a:buNone/>
              <a:defRPr sz="1200">
                <a:solidFill>
                  <a:srgbClr val="918F8F"/>
                </a:solidFill>
              </a:defRPr>
            </a:lvl8pPr>
            <a:lvl9pPr marL="4114800" lvl="8" indent="-228600" algn="l">
              <a:lnSpc>
                <a:spcPct val="90000"/>
              </a:lnSpc>
              <a:spcBef>
                <a:spcPts val="375"/>
              </a:spcBef>
              <a:spcAft>
                <a:spcPts val="0"/>
              </a:spcAft>
              <a:buClr>
                <a:srgbClr val="918F8F"/>
              </a:buClr>
              <a:buSzPts val="1200"/>
              <a:buNone/>
              <a:defRPr sz="1200">
                <a:solidFill>
                  <a:srgbClr val="918F8F"/>
                </a:solidFill>
              </a:defRPr>
            </a:lvl9pPr>
          </a:lstStyle>
          <a:p>
            <a:endParaRPr/>
          </a:p>
        </p:txBody>
      </p:sp>
      <p:sp>
        <p:nvSpPr>
          <p:cNvPr id="28" name="Google Shape;28;p13"/>
          <p:cNvSpPr>
            <a:spLocks noGrp="1"/>
          </p:cNvSpPr>
          <p:nvPr>
            <p:ph type="pic" idx="2"/>
          </p:nvPr>
        </p:nvSpPr>
        <p:spPr>
          <a:xfrm>
            <a:off x="904875" y="0"/>
            <a:ext cx="3667125" cy="5143500"/>
          </a:xfrm>
          <a:prstGeom prst="rect">
            <a:avLst/>
          </a:prstGeom>
          <a:noFill/>
          <a:ln>
            <a:noFill/>
          </a:ln>
        </p:spPr>
      </p:sp>
      <p:sp>
        <p:nvSpPr>
          <p:cNvPr id="29" name="Google Shape;29;p13"/>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3"/>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lt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32"/>
        <p:cNvGrpSpPr/>
        <p:nvPr/>
      </p:nvGrpSpPr>
      <p:grpSpPr>
        <a:xfrm>
          <a:off x="0" y="0"/>
          <a:ext cx="0" cy="0"/>
          <a:chOff x="0" y="0"/>
          <a:chExt cx="0" cy="0"/>
        </a:xfrm>
      </p:grpSpPr>
      <p:sp>
        <p:nvSpPr>
          <p:cNvPr id="33" name="Google Shape;33;p15"/>
          <p:cNvSpPr txBox="1">
            <a:spLocks noGrp="1"/>
          </p:cNvSpPr>
          <p:nvPr>
            <p:ph type="body" idx="1"/>
          </p:nvPr>
        </p:nvSpPr>
        <p:spPr>
          <a:xfrm>
            <a:off x="904875" y="1563688"/>
            <a:ext cx="4581525" cy="3386772"/>
          </a:xfrm>
          <a:prstGeom prst="rect">
            <a:avLst/>
          </a:prstGeom>
          <a:noFill/>
          <a:ln>
            <a:noFill/>
          </a:ln>
        </p:spPr>
        <p:txBody>
          <a:bodyPr spcFirstLastPara="1" wrap="square" lIns="180000" tIns="45700" rIns="91425" bIns="45700" anchor="t" anchorCtr="0">
            <a:normAutofit/>
          </a:bodyPr>
          <a:lstStyle>
            <a:lvl1pPr marL="457200" lvl="0" indent="-331470" algn="l">
              <a:lnSpc>
                <a:spcPct val="90000"/>
              </a:lnSpc>
              <a:spcBef>
                <a:spcPts val="750"/>
              </a:spcBef>
              <a:spcAft>
                <a:spcPts val="0"/>
              </a:spcAft>
              <a:buSzPts val="1620"/>
              <a:buChar char="▪"/>
              <a:defRPr/>
            </a:lvl1pPr>
            <a:lvl2pPr marL="914400" lvl="1" indent="-342900" algn="l">
              <a:lnSpc>
                <a:spcPct val="90000"/>
              </a:lnSpc>
              <a:spcBef>
                <a:spcPts val="375"/>
              </a:spcBef>
              <a:spcAft>
                <a:spcPts val="0"/>
              </a:spcAft>
              <a:buSzPts val="1800"/>
              <a:buChar char="•"/>
              <a:defRPr/>
            </a:lvl2pPr>
            <a:lvl3pPr marL="1371600" lvl="2" indent="-331469" algn="l">
              <a:lnSpc>
                <a:spcPct val="90000"/>
              </a:lnSpc>
              <a:spcBef>
                <a:spcPts val="375"/>
              </a:spcBef>
              <a:spcAft>
                <a:spcPts val="0"/>
              </a:spcAft>
              <a:buClr>
                <a:schemeClr val="dk1"/>
              </a:buClr>
              <a:buSzPts val="162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4" name="Google Shape;34;p15"/>
          <p:cNvSpPr>
            <a:spLocks noGrp="1"/>
          </p:cNvSpPr>
          <p:nvPr>
            <p:ph type="pic" idx="2"/>
          </p:nvPr>
        </p:nvSpPr>
        <p:spPr>
          <a:xfrm>
            <a:off x="5486400" y="0"/>
            <a:ext cx="3144838" cy="5143500"/>
          </a:xfrm>
          <a:prstGeom prst="rect">
            <a:avLst/>
          </a:prstGeom>
          <a:noFill/>
          <a:ln>
            <a:noFill/>
          </a:ln>
        </p:spPr>
      </p:sp>
      <p:sp>
        <p:nvSpPr>
          <p:cNvPr id="35" name="Google Shape;35;p15"/>
          <p:cNvSpPr txBox="1">
            <a:spLocks noGrp="1"/>
          </p:cNvSpPr>
          <p:nvPr>
            <p:ph type="title"/>
          </p:nvPr>
        </p:nvSpPr>
        <p:spPr>
          <a:xfrm>
            <a:off x="904875" y="131032"/>
            <a:ext cx="3667125" cy="1072753"/>
          </a:xfrm>
          <a:prstGeom prst="rect">
            <a:avLst/>
          </a:prstGeom>
          <a:noFill/>
          <a:ln>
            <a:noFill/>
          </a:ln>
        </p:spPr>
        <p:txBody>
          <a:bodyPr spcFirstLastPara="1" wrap="square" lIns="180000" tIns="0" rIns="72000" bIns="468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5"/>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5"/>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39"/>
        <p:cNvGrpSpPr/>
        <p:nvPr/>
      </p:nvGrpSpPr>
      <p:grpSpPr>
        <a:xfrm>
          <a:off x="0" y="0"/>
          <a:ext cx="0" cy="0"/>
          <a:chOff x="0" y="0"/>
          <a:chExt cx="0" cy="0"/>
        </a:xfrm>
      </p:grpSpPr>
      <p:sp>
        <p:nvSpPr>
          <p:cNvPr id="40" name="Google Shape;40;p14"/>
          <p:cNvSpPr txBox="1">
            <a:spLocks noGrp="1"/>
          </p:cNvSpPr>
          <p:nvPr>
            <p:ph type="body" idx="1"/>
          </p:nvPr>
        </p:nvSpPr>
        <p:spPr>
          <a:xfrm>
            <a:off x="904875" y="1563688"/>
            <a:ext cx="7726363" cy="3386772"/>
          </a:xfrm>
          <a:prstGeom prst="rect">
            <a:avLst/>
          </a:prstGeom>
          <a:noFill/>
          <a:ln>
            <a:noFill/>
          </a:ln>
        </p:spPr>
        <p:txBody>
          <a:bodyPr spcFirstLastPara="1" wrap="square" lIns="180000" tIns="45700" rIns="91425" bIns="45700" anchor="t" anchorCtr="0">
            <a:normAutofit/>
          </a:bodyPr>
          <a:lstStyle>
            <a:lvl1pPr marL="457200" lvl="0" indent="-331470" algn="l">
              <a:lnSpc>
                <a:spcPct val="90000"/>
              </a:lnSpc>
              <a:spcBef>
                <a:spcPts val="750"/>
              </a:spcBef>
              <a:spcAft>
                <a:spcPts val="0"/>
              </a:spcAft>
              <a:buSzPts val="1620"/>
              <a:buChar char="▪"/>
              <a:defRPr/>
            </a:lvl1pPr>
            <a:lvl2pPr marL="914400" lvl="1" indent="-342900" algn="l">
              <a:lnSpc>
                <a:spcPct val="90000"/>
              </a:lnSpc>
              <a:spcBef>
                <a:spcPts val="375"/>
              </a:spcBef>
              <a:spcAft>
                <a:spcPts val="0"/>
              </a:spcAft>
              <a:buSzPts val="1800"/>
              <a:buChar char="•"/>
              <a:defRPr/>
            </a:lvl2pPr>
            <a:lvl3pPr marL="1371600" lvl="2" indent="-331469" algn="l">
              <a:lnSpc>
                <a:spcPct val="90000"/>
              </a:lnSpc>
              <a:spcBef>
                <a:spcPts val="375"/>
              </a:spcBef>
              <a:spcAft>
                <a:spcPts val="0"/>
              </a:spcAft>
              <a:buClr>
                <a:schemeClr val="dk1"/>
              </a:buClr>
              <a:buSzPts val="162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14"/>
          <p:cNvSpPr txBox="1">
            <a:spLocks noGrp="1"/>
          </p:cNvSpPr>
          <p:nvPr>
            <p:ph type="title"/>
          </p:nvPr>
        </p:nvSpPr>
        <p:spPr>
          <a:xfrm>
            <a:off x="904875" y="131032"/>
            <a:ext cx="3667125" cy="1072753"/>
          </a:xfrm>
          <a:prstGeom prst="rect">
            <a:avLst/>
          </a:prstGeom>
          <a:noFill/>
          <a:ln>
            <a:noFill/>
          </a:ln>
        </p:spPr>
        <p:txBody>
          <a:bodyPr spcFirstLastPara="1" wrap="square" lIns="180000" tIns="0" rIns="72000" bIns="468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4"/>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re seul">
  <p:cSld name="3_Titre seul">
    <p:spTree>
      <p:nvGrpSpPr>
        <p:cNvPr id="1" name="Shape 45"/>
        <p:cNvGrpSpPr/>
        <p:nvPr/>
      </p:nvGrpSpPr>
      <p:grpSpPr>
        <a:xfrm>
          <a:off x="0" y="0"/>
          <a:ext cx="0" cy="0"/>
          <a:chOff x="0" y="0"/>
          <a:chExt cx="0" cy="0"/>
        </a:xfrm>
      </p:grpSpPr>
      <p:sp>
        <p:nvSpPr>
          <p:cNvPr id="46" name="Google Shape;46;p25"/>
          <p:cNvSpPr>
            <a:spLocks noGrp="1"/>
          </p:cNvSpPr>
          <p:nvPr>
            <p:ph type="pic" idx="2"/>
          </p:nvPr>
        </p:nvSpPr>
        <p:spPr>
          <a:xfrm>
            <a:off x="904875" y="3114674"/>
            <a:ext cx="8239125" cy="2028825"/>
          </a:xfrm>
          <a:prstGeom prst="rect">
            <a:avLst/>
          </a:prstGeom>
          <a:noFill/>
          <a:ln>
            <a:noFill/>
          </a:ln>
        </p:spPr>
      </p:sp>
      <p:sp>
        <p:nvSpPr>
          <p:cNvPr id="47" name="Google Shape;47;p25"/>
          <p:cNvSpPr txBox="1">
            <a:spLocks noGrp="1"/>
          </p:cNvSpPr>
          <p:nvPr>
            <p:ph type="body" idx="1"/>
          </p:nvPr>
        </p:nvSpPr>
        <p:spPr>
          <a:xfrm>
            <a:off x="904875" y="1563688"/>
            <a:ext cx="7646988" cy="1436687"/>
          </a:xfrm>
          <a:prstGeom prst="rect">
            <a:avLst/>
          </a:prstGeom>
          <a:noFill/>
          <a:ln>
            <a:noFill/>
          </a:ln>
        </p:spPr>
        <p:txBody>
          <a:bodyPr spcFirstLastPara="1" wrap="square" lIns="180000" tIns="45700" rIns="91425" bIns="45700" anchor="t" anchorCtr="0">
            <a:normAutofit/>
          </a:bodyPr>
          <a:lstStyle>
            <a:lvl1pPr marL="457200" lvl="0" indent="-331470" algn="l">
              <a:lnSpc>
                <a:spcPct val="90000"/>
              </a:lnSpc>
              <a:spcBef>
                <a:spcPts val="750"/>
              </a:spcBef>
              <a:spcAft>
                <a:spcPts val="0"/>
              </a:spcAft>
              <a:buSzPts val="1620"/>
              <a:buChar char="▪"/>
              <a:defRPr/>
            </a:lvl1pPr>
            <a:lvl2pPr marL="914400" lvl="1" indent="-342900" algn="l">
              <a:lnSpc>
                <a:spcPct val="90000"/>
              </a:lnSpc>
              <a:spcBef>
                <a:spcPts val="375"/>
              </a:spcBef>
              <a:spcAft>
                <a:spcPts val="0"/>
              </a:spcAft>
              <a:buSzPts val="1800"/>
              <a:buChar char="•"/>
              <a:defRPr/>
            </a:lvl2pPr>
            <a:lvl3pPr marL="1371600" lvl="2" indent="-331469" algn="l">
              <a:lnSpc>
                <a:spcPct val="90000"/>
              </a:lnSpc>
              <a:spcBef>
                <a:spcPts val="375"/>
              </a:spcBef>
              <a:spcAft>
                <a:spcPts val="0"/>
              </a:spcAft>
              <a:buClr>
                <a:schemeClr val="dk1"/>
              </a:buClr>
              <a:buSzPts val="1620"/>
              <a:buChar char="▪"/>
              <a:defRPr/>
            </a:lvl3pPr>
            <a:lvl4pPr marL="1828800" lvl="3" indent="-314325" algn="l">
              <a:lnSpc>
                <a:spcPct val="90000"/>
              </a:lnSpc>
              <a:spcBef>
                <a:spcPts val="375"/>
              </a:spcBef>
              <a:spcAft>
                <a:spcPts val="0"/>
              </a:spcAft>
              <a:buClr>
                <a:schemeClr val="dk1"/>
              </a:buClr>
              <a:buSzPts val="1350"/>
              <a:buChar char="•"/>
              <a:defRPr>
                <a:latin typeface="Arial"/>
                <a:ea typeface="Arial"/>
                <a:cs typeface="Arial"/>
                <a:sym typeface="Arial"/>
              </a:defRPr>
            </a:lvl4pPr>
            <a:lvl5pPr marL="2286000" lvl="4" indent="-314325" algn="l">
              <a:lnSpc>
                <a:spcPct val="90000"/>
              </a:lnSpc>
              <a:spcBef>
                <a:spcPts val="375"/>
              </a:spcBef>
              <a:spcAft>
                <a:spcPts val="0"/>
              </a:spcAft>
              <a:buClr>
                <a:schemeClr val="dk1"/>
              </a:buClr>
              <a:buSzPts val="1350"/>
              <a:buChar char="•"/>
              <a:defRPr>
                <a:latin typeface="Arial"/>
                <a:ea typeface="Arial"/>
                <a:cs typeface="Arial"/>
                <a:sym typeface="Aria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8" name="Google Shape;48;p25"/>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5"/>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
        <p:nvSpPr>
          <p:cNvPr id="51" name="Google Shape;51;p25"/>
          <p:cNvSpPr txBox="1">
            <a:spLocks noGrp="1"/>
          </p:cNvSpPr>
          <p:nvPr>
            <p:ph type="title"/>
          </p:nvPr>
        </p:nvSpPr>
        <p:spPr>
          <a:xfrm>
            <a:off x="904875" y="131032"/>
            <a:ext cx="3667125" cy="1072753"/>
          </a:xfrm>
          <a:prstGeom prst="rect">
            <a:avLst/>
          </a:prstGeom>
          <a:noFill/>
          <a:ln>
            <a:noFill/>
          </a:ln>
        </p:spPr>
        <p:txBody>
          <a:bodyPr spcFirstLastPara="1" wrap="square" lIns="180000" tIns="0" rIns="72000" bIns="468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Titre et contenu">
  <p:cSld name="3_Titre et contenu">
    <p:spTree>
      <p:nvGrpSpPr>
        <p:cNvPr id="1" name="Shape 52"/>
        <p:cNvGrpSpPr/>
        <p:nvPr/>
      </p:nvGrpSpPr>
      <p:grpSpPr>
        <a:xfrm>
          <a:off x="0" y="0"/>
          <a:ext cx="0" cy="0"/>
          <a:chOff x="0" y="0"/>
          <a:chExt cx="0" cy="0"/>
        </a:xfrm>
      </p:grpSpPr>
      <p:sp>
        <p:nvSpPr>
          <p:cNvPr id="53" name="Google Shape;53;p19"/>
          <p:cNvSpPr>
            <a:spLocks noGrp="1"/>
          </p:cNvSpPr>
          <p:nvPr>
            <p:ph type="pic" idx="2"/>
          </p:nvPr>
        </p:nvSpPr>
        <p:spPr>
          <a:xfrm>
            <a:off x="904875" y="1563688"/>
            <a:ext cx="3144838" cy="3579812"/>
          </a:xfrm>
          <a:prstGeom prst="rect">
            <a:avLst/>
          </a:prstGeom>
          <a:noFill/>
          <a:ln>
            <a:noFill/>
          </a:ln>
        </p:spPr>
      </p:sp>
      <p:sp>
        <p:nvSpPr>
          <p:cNvPr id="54" name="Google Shape;54;p19"/>
          <p:cNvSpPr txBox="1">
            <a:spLocks noGrp="1"/>
          </p:cNvSpPr>
          <p:nvPr>
            <p:ph type="body" idx="1"/>
          </p:nvPr>
        </p:nvSpPr>
        <p:spPr>
          <a:xfrm>
            <a:off x="4049395" y="1563688"/>
            <a:ext cx="4581525" cy="3386772"/>
          </a:xfrm>
          <a:prstGeom prst="rect">
            <a:avLst/>
          </a:prstGeom>
          <a:noFill/>
          <a:ln>
            <a:noFill/>
          </a:ln>
        </p:spPr>
        <p:txBody>
          <a:bodyPr spcFirstLastPara="1" wrap="square" lIns="180000" tIns="45700" rIns="91425" bIns="45700" anchor="t" anchorCtr="0">
            <a:normAutofit/>
          </a:bodyPr>
          <a:lstStyle>
            <a:lvl1pPr marL="457200" lvl="0" indent="-331470" algn="l">
              <a:lnSpc>
                <a:spcPct val="90000"/>
              </a:lnSpc>
              <a:spcBef>
                <a:spcPts val="750"/>
              </a:spcBef>
              <a:spcAft>
                <a:spcPts val="0"/>
              </a:spcAft>
              <a:buSzPts val="1620"/>
              <a:buChar char="▪"/>
              <a:defRPr/>
            </a:lvl1pPr>
            <a:lvl2pPr marL="914400" lvl="1" indent="-342900" algn="l">
              <a:lnSpc>
                <a:spcPct val="90000"/>
              </a:lnSpc>
              <a:spcBef>
                <a:spcPts val="375"/>
              </a:spcBef>
              <a:spcAft>
                <a:spcPts val="0"/>
              </a:spcAft>
              <a:buSzPts val="1800"/>
              <a:buChar char="•"/>
              <a:defRPr/>
            </a:lvl2pPr>
            <a:lvl3pPr marL="1371600" lvl="2" indent="-331469" algn="l">
              <a:lnSpc>
                <a:spcPct val="90000"/>
              </a:lnSpc>
              <a:spcBef>
                <a:spcPts val="375"/>
              </a:spcBef>
              <a:spcAft>
                <a:spcPts val="0"/>
              </a:spcAft>
              <a:buClr>
                <a:schemeClr val="dk1"/>
              </a:buClr>
              <a:buSzPts val="162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5" name="Google Shape;55;p19"/>
          <p:cNvSpPr txBox="1">
            <a:spLocks noGrp="1"/>
          </p:cNvSpPr>
          <p:nvPr>
            <p:ph type="title"/>
          </p:nvPr>
        </p:nvSpPr>
        <p:spPr>
          <a:xfrm>
            <a:off x="904875" y="131032"/>
            <a:ext cx="3667125" cy="1072753"/>
          </a:xfrm>
          <a:prstGeom prst="rect">
            <a:avLst/>
          </a:prstGeom>
          <a:noFill/>
          <a:ln>
            <a:noFill/>
          </a:ln>
        </p:spPr>
        <p:txBody>
          <a:bodyPr spcFirstLastPara="1" wrap="square" lIns="180000" tIns="0" rIns="72000" bIns="468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9"/>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re seul">
  <p:cSld name="1_Titre seul">
    <p:spTree>
      <p:nvGrpSpPr>
        <p:cNvPr id="1" name="Shape 59"/>
        <p:cNvGrpSpPr/>
        <p:nvPr/>
      </p:nvGrpSpPr>
      <p:grpSpPr>
        <a:xfrm>
          <a:off x="0" y="0"/>
          <a:ext cx="0" cy="0"/>
          <a:chOff x="0" y="0"/>
          <a:chExt cx="0" cy="0"/>
        </a:xfrm>
      </p:grpSpPr>
      <p:sp>
        <p:nvSpPr>
          <p:cNvPr id="60" name="Google Shape;60;p23"/>
          <p:cNvSpPr>
            <a:spLocks noGrp="1"/>
          </p:cNvSpPr>
          <p:nvPr>
            <p:ph type="pic" idx="2"/>
          </p:nvPr>
        </p:nvSpPr>
        <p:spPr>
          <a:xfrm>
            <a:off x="904875" y="0"/>
            <a:ext cx="8239125" cy="5143500"/>
          </a:xfrm>
          <a:prstGeom prst="rect">
            <a:avLst/>
          </a:prstGeom>
          <a:noFill/>
          <a:ln>
            <a:noFill/>
          </a:ln>
        </p:spPr>
      </p:sp>
      <p:sp>
        <p:nvSpPr>
          <p:cNvPr id="61" name="Google Shape;61;p23"/>
          <p:cNvSpPr txBox="1">
            <a:spLocks noGrp="1"/>
          </p:cNvSpPr>
          <p:nvPr>
            <p:ph type="title"/>
          </p:nvPr>
        </p:nvSpPr>
        <p:spPr>
          <a:xfrm>
            <a:off x="6405563" y="2571750"/>
            <a:ext cx="2738437" cy="2111375"/>
          </a:xfrm>
          <a:prstGeom prst="rect">
            <a:avLst/>
          </a:prstGeom>
          <a:solidFill>
            <a:schemeClr val="accent2"/>
          </a:solidFill>
          <a:ln>
            <a:noFill/>
          </a:ln>
        </p:spPr>
        <p:txBody>
          <a:bodyPr spcFirstLastPara="1" wrap="square" lIns="180000" tIns="0" rIns="72000" bIns="46800" anchor="ctr" anchorCtr="0">
            <a:normAutofit/>
          </a:bodyPr>
          <a:lstStyle>
            <a:lvl1pPr lvl="0" algn="l">
              <a:lnSpc>
                <a:spcPct val="90000"/>
              </a:lnSpc>
              <a:spcBef>
                <a:spcPts val="0"/>
              </a:spcBef>
              <a:spcAft>
                <a:spcPts val="0"/>
              </a:spcAft>
              <a:buClr>
                <a:schemeClr val="lt1"/>
              </a:buClr>
              <a:buSzPts val="3200"/>
              <a:buFont typeface="Libre Franklin"/>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3"/>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re et contenu">
  <p:cSld name="2_Titre et contenu">
    <p:spTree>
      <p:nvGrpSpPr>
        <p:cNvPr id="1" name="Shape 65"/>
        <p:cNvGrpSpPr/>
        <p:nvPr/>
      </p:nvGrpSpPr>
      <p:grpSpPr>
        <a:xfrm>
          <a:off x="0" y="0"/>
          <a:ext cx="0" cy="0"/>
          <a:chOff x="0" y="0"/>
          <a:chExt cx="0" cy="0"/>
        </a:xfrm>
      </p:grpSpPr>
      <p:sp>
        <p:nvSpPr>
          <p:cNvPr id="66" name="Google Shape;66;p17"/>
          <p:cNvSpPr>
            <a:spLocks noGrp="1"/>
          </p:cNvSpPr>
          <p:nvPr>
            <p:ph type="pic" idx="2"/>
          </p:nvPr>
        </p:nvSpPr>
        <p:spPr>
          <a:xfrm>
            <a:off x="904875" y="0"/>
            <a:ext cx="3144838" cy="5143500"/>
          </a:xfrm>
          <a:prstGeom prst="rect">
            <a:avLst/>
          </a:prstGeom>
          <a:noFill/>
          <a:ln>
            <a:noFill/>
          </a:ln>
        </p:spPr>
      </p:sp>
      <p:sp>
        <p:nvSpPr>
          <p:cNvPr id="67" name="Google Shape;67;p17"/>
          <p:cNvSpPr txBox="1">
            <a:spLocks noGrp="1"/>
          </p:cNvSpPr>
          <p:nvPr>
            <p:ph type="body" idx="1"/>
          </p:nvPr>
        </p:nvSpPr>
        <p:spPr>
          <a:xfrm>
            <a:off x="4049395" y="1563688"/>
            <a:ext cx="4581525" cy="3386772"/>
          </a:xfrm>
          <a:prstGeom prst="rect">
            <a:avLst/>
          </a:prstGeom>
          <a:noFill/>
          <a:ln>
            <a:noFill/>
          </a:ln>
        </p:spPr>
        <p:txBody>
          <a:bodyPr spcFirstLastPara="1" wrap="square" lIns="180000" tIns="45700" rIns="91425" bIns="45700" anchor="t" anchorCtr="0">
            <a:normAutofit/>
          </a:bodyPr>
          <a:lstStyle>
            <a:lvl1pPr marL="457200" lvl="0" indent="-331470" algn="l">
              <a:lnSpc>
                <a:spcPct val="90000"/>
              </a:lnSpc>
              <a:spcBef>
                <a:spcPts val="750"/>
              </a:spcBef>
              <a:spcAft>
                <a:spcPts val="0"/>
              </a:spcAft>
              <a:buSzPts val="1620"/>
              <a:buChar char="▪"/>
              <a:defRPr/>
            </a:lvl1pPr>
            <a:lvl2pPr marL="914400" lvl="1" indent="-342900" algn="l">
              <a:lnSpc>
                <a:spcPct val="90000"/>
              </a:lnSpc>
              <a:spcBef>
                <a:spcPts val="375"/>
              </a:spcBef>
              <a:spcAft>
                <a:spcPts val="0"/>
              </a:spcAft>
              <a:buSzPts val="1800"/>
              <a:buChar char="•"/>
              <a:defRPr/>
            </a:lvl2pPr>
            <a:lvl3pPr marL="1371600" lvl="2" indent="-331469" algn="l">
              <a:lnSpc>
                <a:spcPct val="90000"/>
              </a:lnSpc>
              <a:spcBef>
                <a:spcPts val="375"/>
              </a:spcBef>
              <a:spcAft>
                <a:spcPts val="0"/>
              </a:spcAft>
              <a:buClr>
                <a:schemeClr val="dk1"/>
              </a:buClr>
              <a:buSzPts val="162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8" name="Google Shape;68;p17"/>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7"/>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7"/>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
        <p:nvSpPr>
          <p:cNvPr id="71" name="Google Shape;71;p17"/>
          <p:cNvSpPr txBox="1">
            <a:spLocks noGrp="1"/>
          </p:cNvSpPr>
          <p:nvPr>
            <p:ph type="title"/>
          </p:nvPr>
        </p:nvSpPr>
        <p:spPr>
          <a:xfrm>
            <a:off x="904876" y="131032"/>
            <a:ext cx="3144520" cy="1072753"/>
          </a:xfrm>
          <a:prstGeom prst="rect">
            <a:avLst/>
          </a:prstGeom>
          <a:noFill/>
          <a:ln>
            <a:noFill/>
          </a:ln>
        </p:spPr>
        <p:txBody>
          <a:bodyPr spcFirstLastPara="1" wrap="square" lIns="180000" tIns="0" rIns="72000" bIns="468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Titre et contenu">
  <p:cSld name="4_Titre et contenu">
    <p:spTree>
      <p:nvGrpSpPr>
        <p:cNvPr id="1" name="Shape 72"/>
        <p:cNvGrpSpPr/>
        <p:nvPr/>
      </p:nvGrpSpPr>
      <p:grpSpPr>
        <a:xfrm>
          <a:off x="0" y="0"/>
          <a:ext cx="0" cy="0"/>
          <a:chOff x="0" y="0"/>
          <a:chExt cx="0" cy="0"/>
        </a:xfrm>
      </p:grpSpPr>
      <p:sp>
        <p:nvSpPr>
          <p:cNvPr id="73" name="Google Shape;73;p18"/>
          <p:cNvSpPr>
            <a:spLocks noGrp="1"/>
          </p:cNvSpPr>
          <p:nvPr>
            <p:ph type="pic" idx="2"/>
          </p:nvPr>
        </p:nvSpPr>
        <p:spPr>
          <a:xfrm>
            <a:off x="904875" y="0"/>
            <a:ext cx="3144838" cy="5143500"/>
          </a:xfrm>
          <a:prstGeom prst="rect">
            <a:avLst/>
          </a:prstGeom>
          <a:noFill/>
          <a:ln>
            <a:noFill/>
          </a:ln>
        </p:spPr>
      </p:sp>
      <p:sp>
        <p:nvSpPr>
          <p:cNvPr id="74" name="Google Shape;74;p18"/>
          <p:cNvSpPr txBox="1">
            <a:spLocks noGrp="1"/>
          </p:cNvSpPr>
          <p:nvPr>
            <p:ph type="body" idx="1"/>
          </p:nvPr>
        </p:nvSpPr>
        <p:spPr>
          <a:xfrm>
            <a:off x="4049395" y="1563688"/>
            <a:ext cx="4581525" cy="3386772"/>
          </a:xfrm>
          <a:prstGeom prst="rect">
            <a:avLst/>
          </a:prstGeom>
          <a:noFill/>
          <a:ln>
            <a:noFill/>
          </a:ln>
        </p:spPr>
        <p:txBody>
          <a:bodyPr spcFirstLastPara="1" wrap="square" lIns="180000" tIns="45700" rIns="91425" bIns="45700" anchor="t" anchorCtr="0">
            <a:normAutofit/>
          </a:bodyPr>
          <a:lstStyle>
            <a:lvl1pPr marL="457200" lvl="0" indent="-331470" algn="l">
              <a:lnSpc>
                <a:spcPct val="90000"/>
              </a:lnSpc>
              <a:spcBef>
                <a:spcPts val="750"/>
              </a:spcBef>
              <a:spcAft>
                <a:spcPts val="0"/>
              </a:spcAft>
              <a:buSzPts val="1620"/>
              <a:buChar char="▪"/>
              <a:defRPr/>
            </a:lvl1pPr>
            <a:lvl2pPr marL="914400" lvl="1" indent="-342900" algn="l">
              <a:lnSpc>
                <a:spcPct val="90000"/>
              </a:lnSpc>
              <a:spcBef>
                <a:spcPts val="375"/>
              </a:spcBef>
              <a:spcAft>
                <a:spcPts val="0"/>
              </a:spcAft>
              <a:buSzPts val="1800"/>
              <a:buChar char="•"/>
              <a:defRPr/>
            </a:lvl2pPr>
            <a:lvl3pPr marL="1371600" lvl="2" indent="-331469" algn="l">
              <a:lnSpc>
                <a:spcPct val="90000"/>
              </a:lnSpc>
              <a:spcBef>
                <a:spcPts val="375"/>
              </a:spcBef>
              <a:spcAft>
                <a:spcPts val="0"/>
              </a:spcAft>
              <a:buClr>
                <a:schemeClr val="dk1"/>
              </a:buClr>
              <a:buSzPts val="162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8"/>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1pPr>
            <a:lvl2pPr marL="0" marR="0" lvl="1"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2pPr>
            <a:lvl3pPr marL="0" marR="0" lvl="2"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3pPr>
            <a:lvl4pPr marL="0" marR="0" lvl="3"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4pPr>
            <a:lvl5pPr marL="0" marR="0" lvl="4"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5pPr>
            <a:lvl6pPr marL="0" marR="0" lvl="5"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6pPr>
            <a:lvl7pPr marL="0" marR="0" lvl="6"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7pPr>
            <a:lvl8pPr marL="0" marR="0" lvl="7"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8pPr>
            <a:lvl9pPr marL="0" marR="0" lvl="8" indent="0" algn="ctr">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sp>
        <p:nvSpPr>
          <p:cNvPr id="78" name="Google Shape;78;p18"/>
          <p:cNvSpPr txBox="1">
            <a:spLocks noGrp="1"/>
          </p:cNvSpPr>
          <p:nvPr>
            <p:ph type="title"/>
          </p:nvPr>
        </p:nvSpPr>
        <p:spPr>
          <a:xfrm>
            <a:off x="4049395" y="131032"/>
            <a:ext cx="3144520" cy="1072753"/>
          </a:xfrm>
          <a:prstGeom prst="rect">
            <a:avLst/>
          </a:prstGeom>
          <a:noFill/>
          <a:ln>
            <a:noFill/>
          </a:ln>
        </p:spPr>
        <p:txBody>
          <a:bodyPr spcFirstLastPara="1" wrap="square" lIns="180000" tIns="0" rIns="72000" bIns="468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904875" y="131032"/>
            <a:ext cx="3667125" cy="1072753"/>
          </a:xfrm>
          <a:prstGeom prst="rect">
            <a:avLst/>
          </a:prstGeom>
          <a:noFill/>
          <a:ln>
            <a:noFill/>
          </a:ln>
        </p:spPr>
        <p:txBody>
          <a:bodyPr spcFirstLastPara="1" wrap="square" lIns="180000" tIns="0" rIns="72000" bIns="46800" anchor="t" anchorCtr="0">
            <a:normAutofit/>
          </a:bodyPr>
          <a:lstStyle>
            <a:lvl1pPr marR="0" lvl="0" algn="l" rtl="0">
              <a:lnSpc>
                <a:spcPct val="90000"/>
              </a:lnSpc>
              <a:spcBef>
                <a:spcPts val="0"/>
              </a:spcBef>
              <a:spcAft>
                <a:spcPts val="0"/>
              </a:spcAft>
              <a:buClr>
                <a:schemeClr val="dk1"/>
              </a:buClr>
              <a:buSzPts val="3200"/>
              <a:buFont typeface="Libre Franklin"/>
              <a:buNone/>
              <a:defRPr sz="3200" b="1" i="0" u="none" strike="noStrike" cap="none">
                <a:solidFill>
                  <a:schemeClr val="dk1"/>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904875" y="1563688"/>
            <a:ext cx="7726363" cy="3386772"/>
          </a:xfrm>
          <a:prstGeom prst="rect">
            <a:avLst/>
          </a:prstGeom>
          <a:noFill/>
          <a:ln>
            <a:noFill/>
          </a:ln>
        </p:spPr>
        <p:txBody>
          <a:bodyPr spcFirstLastPara="1" wrap="square" lIns="180000" tIns="45700" rIns="91425" bIns="45700" anchor="t" anchorCtr="0">
            <a:normAutofit/>
          </a:bodyPr>
          <a:lstStyle>
            <a:lvl1pPr marL="457200" marR="0" lvl="0" indent="-331470" algn="l" rtl="0">
              <a:lnSpc>
                <a:spcPct val="90000"/>
              </a:lnSpc>
              <a:spcBef>
                <a:spcPts val="750"/>
              </a:spcBef>
              <a:spcAft>
                <a:spcPts val="0"/>
              </a:spcAft>
              <a:buClr>
                <a:schemeClr val="accent1"/>
              </a:buClr>
              <a:buSzPts val="1620"/>
              <a:buFont typeface="Noto Sans Symbols"/>
              <a:buChar char="▪"/>
              <a:defRPr sz="1800" b="0" i="0" u="none" strike="noStrike" cap="none">
                <a:solidFill>
                  <a:schemeClr val="dk1"/>
                </a:solidFill>
                <a:latin typeface="Arial"/>
                <a:ea typeface="Arial"/>
                <a:cs typeface="Arial"/>
                <a:sym typeface="Arial"/>
              </a:defRPr>
            </a:lvl1pPr>
            <a:lvl2pPr marL="914400" marR="0" lvl="1" indent="-330200" algn="l" rtl="0">
              <a:lnSpc>
                <a:spcPct val="90000"/>
              </a:lnSpc>
              <a:spcBef>
                <a:spcPts val="375"/>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4325" algn="l" rtl="0">
              <a:lnSpc>
                <a:spcPct val="90000"/>
              </a:lnSpc>
              <a:spcBef>
                <a:spcPts val="375"/>
              </a:spcBef>
              <a:spcAft>
                <a:spcPts val="0"/>
              </a:spcAft>
              <a:buClr>
                <a:schemeClr val="dk1"/>
              </a:buClr>
              <a:buSzPts val="1350"/>
              <a:buFont typeface="Noto Sans Symbols"/>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 name="Google Shape;12;p11"/>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7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13" name="Google Shape;13;p11"/>
          <p:cNvSpPr txBox="1">
            <a:spLocks noGrp="1"/>
          </p:cNvSpPr>
          <p:nvPr>
            <p:ph type="ftr" idx="11"/>
          </p:nvPr>
        </p:nvSpPr>
        <p:spPr>
          <a:xfrm rot="-5400000">
            <a:off x="7115989" y="1874064"/>
            <a:ext cx="3543260" cy="512762"/>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14" name="Google Shape;14;p11"/>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lvl1pPr marL="0" marR="0" lvl="0" indent="0" algn="ct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a:p>
        </p:txBody>
      </p:sp>
      <p:pic>
        <p:nvPicPr>
          <p:cNvPr id="15" name="Google Shape;15;p11"/>
          <p:cNvPicPr preferRelativeResize="0"/>
          <p:nvPr/>
        </p:nvPicPr>
        <p:blipFill rotWithShape="1">
          <a:blip r:embed="rId16">
            <a:alphaModFix/>
          </a:blip>
          <a:srcRect/>
          <a:stretch/>
        </p:blipFill>
        <p:spPr>
          <a:xfrm>
            <a:off x="130273" y="132334"/>
            <a:ext cx="653952" cy="283022"/>
          </a:xfrm>
          <a:prstGeom prst="rect">
            <a:avLst/>
          </a:prstGeom>
          <a:noFill/>
          <a:ln>
            <a:noFill/>
          </a:ln>
        </p:spPr>
      </p:pic>
      <p:sp>
        <p:nvSpPr>
          <p:cNvPr id="16" name="Google Shape;16;p11"/>
          <p:cNvSpPr/>
          <p:nvPr/>
        </p:nvSpPr>
        <p:spPr>
          <a:xfrm rot="-5400000">
            <a:off x="430003" y="4897709"/>
            <a:ext cx="45719" cy="5978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126">
          <p15:clr>
            <a:srgbClr val="F26B43"/>
          </p15:clr>
        </p15:guide>
        <p15:guide id="3" pos="5602">
          <p15:clr>
            <a:srgbClr val="F26B43"/>
          </p15:clr>
        </p15:guide>
        <p15:guide id="4" pos="2880">
          <p15:clr>
            <a:srgbClr val="F26B43"/>
          </p15:clr>
        </p15:guide>
        <p15:guide id="5" orient="horz" pos="123">
          <p15:clr>
            <a:srgbClr val="F26B43"/>
          </p15:clr>
        </p15:guide>
        <p15:guide id="6" orient="horz" pos="3117">
          <p15:clr>
            <a:srgbClr val="F26B43"/>
          </p15:clr>
        </p15:guide>
        <p15:guide id="7" pos="570">
          <p15:clr>
            <a:srgbClr val="F26B43"/>
          </p15:clr>
        </p15:guide>
        <p15:guide id="8" pos="1155">
          <p15:clr>
            <a:srgbClr val="F26B43"/>
          </p15:clr>
        </p15:guide>
        <p15:guide id="9" pos="1728">
          <p15:clr>
            <a:srgbClr val="F26B43"/>
          </p15:clr>
        </p15:guide>
        <p15:guide id="10" pos="2304">
          <p15:clr>
            <a:srgbClr val="F26B43"/>
          </p15:clr>
        </p15:guide>
        <p15:guide id="11" pos="3456">
          <p15:clr>
            <a:srgbClr val="F26B43"/>
          </p15:clr>
        </p15:guide>
        <p15:guide id="12" pos="4035">
          <p15:clr>
            <a:srgbClr val="F26B43"/>
          </p15:clr>
        </p15:guide>
        <p15:guide id="13" pos="4608">
          <p15:clr>
            <a:srgbClr val="F26B43"/>
          </p15:clr>
        </p15:guide>
        <p15:guide id="14" pos="5180">
          <p15:clr>
            <a:srgbClr val="F26B43"/>
          </p15:clr>
        </p15:guide>
        <p15:guide id="15" orient="horz" pos="490">
          <p15:clr>
            <a:srgbClr val="F26B43"/>
          </p15:clr>
        </p15:guide>
        <p15:guide id="16" orient="horz" pos="985">
          <p15:clr>
            <a:srgbClr val="F26B43"/>
          </p15:clr>
        </p15:guide>
        <p15:guide id="17" orient="horz" pos="1475">
          <p15:clr>
            <a:srgbClr val="F26B43"/>
          </p15:clr>
        </p15:guide>
        <p15:guide id="18" orient="horz" pos="1962">
          <p15:clr>
            <a:srgbClr val="F26B43"/>
          </p15:clr>
        </p15:guide>
        <p15:guide id="19" orient="horz" pos="2458">
          <p15:clr>
            <a:srgbClr val="F26B43"/>
          </p15:clr>
        </p15:guide>
        <p15:guide id="20" orient="horz" pos="2950">
          <p15:clr>
            <a:srgbClr val="F26B43"/>
          </p15:clr>
        </p15:guide>
        <p15:guide id="21" pos="5437">
          <p15:clr>
            <a:srgbClr val="F26B43"/>
          </p15:clr>
        </p15:guide>
        <p15:guide id="22" orient="horz">
          <p15:clr>
            <a:srgbClr val="F26B43"/>
          </p15:clr>
        </p15:guide>
        <p15:guide id="23" pos="5760">
          <p15:clr>
            <a:srgbClr val="F26B43"/>
          </p15:clr>
        </p15:guide>
        <p15:guide id="24" orient="horz" pos="3240">
          <p15:clr>
            <a:srgbClr val="F26B43"/>
          </p15:clr>
        </p15:guide>
        <p15:guide id="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g108cc58cbca_2_31"/>
          <p:cNvPicPr preferRelativeResize="0">
            <a:picLocks noGrp="1"/>
          </p:cNvPicPr>
          <p:nvPr>
            <p:ph type="pic" idx="2"/>
          </p:nvPr>
        </p:nvPicPr>
        <p:blipFill rotWithShape="1">
          <a:blip r:embed="rId3">
            <a:alphaModFix/>
          </a:blip>
          <a:srcRect t="7769" b="7778"/>
          <a:stretch/>
        </p:blipFill>
        <p:spPr>
          <a:xfrm>
            <a:off x="1331913" y="0"/>
            <a:ext cx="7811999" cy="4948201"/>
          </a:xfrm>
          <a:prstGeom prst="rect">
            <a:avLst/>
          </a:prstGeom>
        </p:spPr>
      </p:pic>
      <p:sp>
        <p:nvSpPr>
          <p:cNvPr id="115" name="Google Shape;115;g108cc58cbca_2_31"/>
          <p:cNvSpPr txBox="1">
            <a:spLocks noGrp="1"/>
          </p:cNvSpPr>
          <p:nvPr>
            <p:ph type="ctrTitle"/>
          </p:nvPr>
        </p:nvSpPr>
        <p:spPr>
          <a:xfrm>
            <a:off x="6405563" y="786535"/>
            <a:ext cx="2738400" cy="2338500"/>
          </a:xfrm>
          <a:prstGeom prst="rect">
            <a:avLst/>
          </a:prstGeom>
        </p:spPr>
        <p:txBody>
          <a:bodyPr spcFirstLastPara="1" wrap="square" lIns="216000" tIns="0" rIns="72000" bIns="46800" anchor="ctr" anchorCtr="0">
            <a:normAutofit fontScale="90000"/>
          </a:bodyPr>
          <a:lstStyle/>
          <a:p>
            <a:pPr marL="0" lvl="0" indent="0" algn="l" rtl="0">
              <a:spcBef>
                <a:spcPts val="0"/>
              </a:spcBef>
              <a:spcAft>
                <a:spcPts val="0"/>
              </a:spcAft>
              <a:buClr>
                <a:schemeClr val="lt1"/>
              </a:buClr>
              <a:buSzPct val="100000"/>
              <a:buFont typeface="Libre Franklin"/>
              <a:buNone/>
            </a:pPr>
            <a:r>
              <a:rPr lang="en" b="0" dirty="0"/>
              <a:t>Real-time emotion recognition in virtual reality</a:t>
            </a:r>
            <a:endParaRPr dirty="0"/>
          </a:p>
        </p:txBody>
      </p:sp>
      <p:sp>
        <p:nvSpPr>
          <p:cNvPr id="116" name="Google Shape;116;g108cc58cbca_2_31"/>
          <p:cNvSpPr txBox="1">
            <a:spLocks noGrp="1"/>
          </p:cNvSpPr>
          <p:nvPr>
            <p:ph type="subTitle" idx="1"/>
          </p:nvPr>
        </p:nvSpPr>
        <p:spPr>
          <a:xfrm>
            <a:off x="4576763" y="3124922"/>
            <a:ext cx="1828800" cy="1568400"/>
          </a:xfrm>
          <a:prstGeom prst="rect">
            <a:avLst/>
          </a:prstGeom>
        </p:spPr>
        <p:txBody>
          <a:bodyPr spcFirstLastPara="1" wrap="square" lIns="90000" tIns="45700" rIns="91425" bIns="45700" anchor="ctr" anchorCtr="0">
            <a:normAutofit/>
          </a:bodyPr>
          <a:lstStyle/>
          <a:p>
            <a:pPr marL="0" lvl="0" indent="0" algn="ctr" rtl="0">
              <a:spcBef>
                <a:spcPts val="0"/>
              </a:spcBef>
              <a:spcAft>
                <a:spcPts val="0"/>
              </a:spcAft>
              <a:buClr>
                <a:srgbClr val="000000"/>
              </a:buClr>
              <a:buSzPts val="1080"/>
              <a:buFont typeface="Arial"/>
              <a:buNone/>
            </a:pPr>
            <a:r>
              <a:rPr lang="en" b="1" dirty="0"/>
              <a:t>Jeremy Di </a:t>
            </a:r>
            <a:r>
              <a:rPr lang="en" b="1" dirty="0" err="1"/>
              <a:t>Dio</a:t>
            </a:r>
            <a:endParaRPr dirty="0"/>
          </a:p>
          <a:p>
            <a:pPr marL="0" lvl="0" indent="0" algn="ctr" rtl="0">
              <a:spcBef>
                <a:spcPts val="0"/>
              </a:spcBef>
              <a:spcAft>
                <a:spcPts val="0"/>
              </a:spcAft>
              <a:buClr>
                <a:srgbClr val="000000"/>
              </a:buClr>
              <a:buSzPts val="1080"/>
              <a:buFont typeface="Arial"/>
              <a:buNone/>
            </a:pPr>
            <a:endParaRPr b="1" dirty="0"/>
          </a:p>
          <a:p>
            <a:pPr marL="0" lvl="0" indent="0" algn="ctr" rtl="0">
              <a:spcBef>
                <a:spcPts val="0"/>
              </a:spcBef>
              <a:spcAft>
                <a:spcPts val="0"/>
              </a:spcAft>
              <a:buClr>
                <a:srgbClr val="000000"/>
              </a:buClr>
              <a:buSzPts val="1080"/>
              <a:buFont typeface="Arial"/>
              <a:buNone/>
            </a:pPr>
            <a:r>
              <a:rPr lang="en" b="1" dirty="0" err="1"/>
              <a:t>Sruti</a:t>
            </a:r>
            <a:r>
              <a:rPr lang="en" b="1" dirty="0"/>
              <a:t> Bhattacharjee</a:t>
            </a:r>
            <a:endParaRPr dirty="0"/>
          </a:p>
        </p:txBody>
      </p:sp>
      <p:sp>
        <p:nvSpPr>
          <p:cNvPr id="117" name="Google Shape;117;g108cc58cbca_2_31"/>
          <p:cNvSpPr txBox="1">
            <a:spLocks noGrp="1"/>
          </p:cNvSpPr>
          <p:nvPr>
            <p:ph type="body" idx="3"/>
          </p:nvPr>
        </p:nvSpPr>
        <p:spPr>
          <a:xfrm>
            <a:off x="6400800" y="4683125"/>
            <a:ext cx="1828800" cy="460500"/>
          </a:xfrm>
          <a:prstGeom prst="rect">
            <a:avLst/>
          </a:prstGeom>
        </p:spPr>
        <p:txBody>
          <a:bodyPr spcFirstLastPara="1" wrap="square" lIns="90000" tIns="45700" rIns="91425" bIns="45700" anchor="ctr" anchorCtr="0">
            <a:noAutofit/>
          </a:bodyPr>
          <a:lstStyle/>
          <a:p>
            <a:pPr marL="0" lvl="0" indent="0" algn="ctr" rtl="0">
              <a:spcBef>
                <a:spcPts val="0"/>
              </a:spcBef>
              <a:spcAft>
                <a:spcPts val="0"/>
              </a:spcAft>
              <a:buClr>
                <a:srgbClr val="000000"/>
              </a:buClr>
              <a:buSzPts val="990"/>
              <a:buFont typeface="Arial"/>
              <a:buNone/>
            </a:pPr>
            <a:r>
              <a:rPr lang="en" b="1" dirty="0"/>
              <a:t>Semester Project Fall 2021</a:t>
            </a:r>
            <a:endParaRPr dirty="0"/>
          </a:p>
        </p:txBody>
      </p:sp>
      <p:pic>
        <p:nvPicPr>
          <p:cNvPr id="118" name="Google Shape;118;g108cc58cbca_2_31" descr="A picture containing text, clipart&#10;&#10;Description automatically generated"/>
          <p:cNvPicPr preferRelativeResize="0"/>
          <p:nvPr/>
        </p:nvPicPr>
        <p:blipFill rotWithShape="1">
          <a:blip r:embed="rId4">
            <a:alphaModFix/>
          </a:blip>
          <a:srcRect/>
          <a:stretch/>
        </p:blipFill>
        <p:spPr>
          <a:xfrm>
            <a:off x="89168" y="4478833"/>
            <a:ext cx="1043240" cy="43454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7"/>
          <p:cNvSpPr txBox="1">
            <a:spLocks noGrp="1"/>
          </p:cNvSpPr>
          <p:nvPr>
            <p:ph type="title"/>
          </p:nvPr>
        </p:nvSpPr>
        <p:spPr>
          <a:xfrm>
            <a:off x="904875" y="131032"/>
            <a:ext cx="6489573" cy="1072753"/>
          </a:xfrm>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ts val="1800"/>
              <a:buNone/>
            </a:pPr>
            <a:r>
              <a:rPr lang="en" dirty="0"/>
              <a:t>Random Forest and </a:t>
            </a:r>
            <a:r>
              <a:rPr lang="en" dirty="0" err="1"/>
              <a:t>LightGBM</a:t>
            </a:r>
            <a:endParaRPr dirty="0"/>
          </a:p>
        </p:txBody>
      </p:sp>
      <p:sp>
        <p:nvSpPr>
          <p:cNvPr id="7" name="Google Shape;167;gf83f4f1a5f_0_87">
            <a:extLst>
              <a:ext uri="{FF2B5EF4-FFF2-40B4-BE49-F238E27FC236}">
                <a16:creationId xmlns:a16="http://schemas.microsoft.com/office/drawing/2014/main" id="{CD63414C-5741-F141-866D-D7D64C775F75}"/>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
        <p:nvSpPr>
          <p:cNvPr id="196" name="Google Shape;196;p7"/>
          <p:cNvSpPr txBox="1">
            <a:spLocks noGrp="1"/>
          </p:cNvSpPr>
          <p:nvPr>
            <p:ph type="sldNum" idx="12"/>
          </p:nvPr>
        </p:nvSpPr>
        <p:spPr>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10</a:t>
            </a:fld>
            <a:endParaRPr/>
          </a:p>
        </p:txBody>
      </p:sp>
      <p:graphicFrame>
        <p:nvGraphicFramePr>
          <p:cNvPr id="9" name="Google Shape;249;p9">
            <a:extLst>
              <a:ext uri="{FF2B5EF4-FFF2-40B4-BE49-F238E27FC236}">
                <a16:creationId xmlns:a16="http://schemas.microsoft.com/office/drawing/2014/main" id="{5876B686-B47A-5248-8E09-4659AEFEE17F}"/>
              </a:ext>
            </a:extLst>
          </p:cNvPr>
          <p:cNvGraphicFramePr/>
          <p:nvPr>
            <p:extLst>
              <p:ext uri="{D42A27DB-BD31-4B8C-83A1-F6EECF244321}">
                <p14:modId xmlns:p14="http://schemas.microsoft.com/office/powerpoint/2010/main" val="3878886025"/>
              </p:ext>
            </p:extLst>
          </p:nvPr>
        </p:nvGraphicFramePr>
        <p:xfrm>
          <a:off x="4572000" y="1563688"/>
          <a:ext cx="4059239" cy="2307271"/>
        </p:xfrm>
        <a:graphic>
          <a:graphicData uri="http://schemas.openxmlformats.org/drawingml/2006/table">
            <a:tbl>
              <a:tblPr>
                <a:tableStyleId>{0505E3EF-67EA-436B-97B2-0124C06EBD24}</a:tableStyleId>
              </a:tblPr>
              <a:tblGrid>
                <a:gridCol w="1085352">
                  <a:extLst>
                    <a:ext uri="{9D8B030D-6E8A-4147-A177-3AD203B41FA5}">
                      <a16:colId xmlns:a16="http://schemas.microsoft.com/office/drawing/2014/main" val="20000"/>
                    </a:ext>
                  </a:extLst>
                </a:gridCol>
                <a:gridCol w="1497776">
                  <a:extLst>
                    <a:ext uri="{9D8B030D-6E8A-4147-A177-3AD203B41FA5}">
                      <a16:colId xmlns:a16="http://schemas.microsoft.com/office/drawing/2014/main" val="20001"/>
                    </a:ext>
                  </a:extLst>
                </a:gridCol>
                <a:gridCol w="1476111">
                  <a:extLst>
                    <a:ext uri="{9D8B030D-6E8A-4147-A177-3AD203B41FA5}">
                      <a16:colId xmlns:a16="http://schemas.microsoft.com/office/drawing/2014/main" val="20002"/>
                    </a:ext>
                  </a:extLst>
                </a:gridCol>
              </a:tblGrid>
              <a:tr h="603385">
                <a:tc>
                  <a:txBody>
                    <a:bodyPr/>
                    <a:lstStyle/>
                    <a:p>
                      <a:pPr marL="0" lvl="0" indent="0" algn="ctr" rtl="0">
                        <a:lnSpc>
                          <a:spcPct val="116727"/>
                        </a:lnSpc>
                        <a:spcBef>
                          <a:spcPts val="0"/>
                        </a:spcBef>
                        <a:spcAft>
                          <a:spcPts val="0"/>
                        </a:spcAft>
                        <a:buNone/>
                      </a:pPr>
                      <a:r>
                        <a:rPr lang="fr-CH" sz="1200" b="1" dirty="0"/>
                        <a:t>/</a:t>
                      </a:r>
                      <a:endParaRPr sz="1200" b="1" dirty="0"/>
                    </a:p>
                  </a:txBody>
                  <a:tcPr marL="68575" marR="68575" marT="91425" marB="91425" anchor="ctr">
                    <a:solidFill>
                      <a:schemeClr val="tx2"/>
                    </a:solidFill>
                  </a:tcPr>
                </a:tc>
                <a:tc>
                  <a:txBody>
                    <a:bodyPr/>
                    <a:lstStyle/>
                    <a:p>
                      <a:pPr marL="0" lvl="0" indent="0" algn="ctr" rtl="0">
                        <a:lnSpc>
                          <a:spcPct val="116727"/>
                        </a:lnSpc>
                        <a:spcBef>
                          <a:spcPts val="0"/>
                        </a:spcBef>
                        <a:spcAft>
                          <a:spcPts val="0"/>
                        </a:spcAft>
                        <a:buNone/>
                      </a:pPr>
                      <a:r>
                        <a:rPr lang="en" sz="1200" b="1" dirty="0"/>
                        <a:t>Random Forest</a:t>
                      </a:r>
                      <a:endParaRPr sz="1200" b="1" dirty="0"/>
                    </a:p>
                  </a:txBody>
                  <a:tcPr marL="68575" marR="68575" marT="91425" marB="91425" anchor="ctr">
                    <a:solidFill>
                      <a:schemeClr val="tx2"/>
                    </a:solidFill>
                  </a:tcPr>
                </a:tc>
                <a:tc>
                  <a:txBody>
                    <a:bodyPr/>
                    <a:lstStyle/>
                    <a:p>
                      <a:pPr marL="0" lvl="0" indent="0" algn="ctr" rtl="0">
                        <a:lnSpc>
                          <a:spcPct val="116727"/>
                        </a:lnSpc>
                        <a:spcBef>
                          <a:spcPts val="0"/>
                        </a:spcBef>
                        <a:spcAft>
                          <a:spcPts val="0"/>
                        </a:spcAft>
                        <a:buNone/>
                      </a:pPr>
                      <a:r>
                        <a:rPr lang="en" sz="1200" b="1" dirty="0" err="1"/>
                        <a:t>LightGBM</a:t>
                      </a:r>
                      <a:endParaRPr sz="1200" b="1" dirty="0"/>
                    </a:p>
                  </a:txBody>
                  <a:tcPr marL="68575" marR="68575" marT="91425" marB="91425" anchor="ctr">
                    <a:solidFill>
                      <a:schemeClr val="tx2"/>
                    </a:solidFill>
                  </a:tcPr>
                </a:tc>
                <a:extLst>
                  <a:ext uri="{0D108BD9-81ED-4DB2-BD59-A6C34878D82A}">
                    <a16:rowId xmlns:a16="http://schemas.microsoft.com/office/drawing/2014/main" val="10000"/>
                  </a:ext>
                </a:extLst>
              </a:tr>
              <a:tr h="851943">
                <a:tc>
                  <a:txBody>
                    <a:bodyPr/>
                    <a:lstStyle/>
                    <a:p>
                      <a:pPr marL="0" lvl="0" indent="0" algn="ctr" rtl="0">
                        <a:lnSpc>
                          <a:spcPct val="116727"/>
                        </a:lnSpc>
                        <a:spcBef>
                          <a:spcPts val="0"/>
                        </a:spcBef>
                        <a:spcAft>
                          <a:spcPts val="0"/>
                        </a:spcAft>
                        <a:buNone/>
                      </a:pPr>
                      <a:r>
                        <a:rPr lang="en" sz="1200" b="1" dirty="0"/>
                        <a:t>Accuracy with D.A</a:t>
                      </a:r>
                      <a:endParaRPr sz="1200" b="1" dirty="0"/>
                    </a:p>
                  </a:txBody>
                  <a:tcPr marL="68575" marR="68575" marT="91425" marB="91425" anchor="ctr">
                    <a:solidFill>
                      <a:schemeClr val="tx2"/>
                    </a:solidFill>
                  </a:tcPr>
                </a:tc>
                <a:tc>
                  <a:txBody>
                    <a:bodyPr/>
                    <a:lstStyle/>
                    <a:p>
                      <a:pPr marL="0" lvl="0" indent="0" algn="ctr" rtl="0">
                        <a:lnSpc>
                          <a:spcPct val="116727"/>
                        </a:lnSpc>
                        <a:spcBef>
                          <a:spcPts val="0"/>
                        </a:spcBef>
                        <a:spcAft>
                          <a:spcPts val="0"/>
                        </a:spcAft>
                        <a:buNone/>
                      </a:pPr>
                      <a:r>
                        <a:rPr lang="en" sz="1200" dirty="0"/>
                        <a:t>48%</a:t>
                      </a:r>
                      <a:endParaRPr sz="1200" dirty="0"/>
                    </a:p>
                  </a:txBody>
                  <a:tcPr marL="68575" marR="68575" marT="91425" marB="91425" anchor="ctr"/>
                </a:tc>
                <a:tc>
                  <a:txBody>
                    <a:bodyPr/>
                    <a:lstStyle/>
                    <a:p>
                      <a:pPr marL="0" lvl="0" indent="0" algn="ctr" rtl="0">
                        <a:lnSpc>
                          <a:spcPct val="116727"/>
                        </a:lnSpc>
                        <a:spcBef>
                          <a:spcPts val="0"/>
                        </a:spcBef>
                        <a:spcAft>
                          <a:spcPts val="0"/>
                        </a:spcAft>
                        <a:buNone/>
                      </a:pPr>
                      <a:r>
                        <a:rPr lang="en" sz="1200" dirty="0"/>
                        <a:t>52%</a:t>
                      </a:r>
                      <a:endParaRPr sz="1200" dirty="0"/>
                    </a:p>
                  </a:txBody>
                  <a:tcPr marL="68575" marR="68575" marT="91425" marB="91425" anchor="ctr"/>
                </a:tc>
                <a:extLst>
                  <a:ext uri="{0D108BD9-81ED-4DB2-BD59-A6C34878D82A}">
                    <a16:rowId xmlns:a16="http://schemas.microsoft.com/office/drawing/2014/main" val="10001"/>
                  </a:ext>
                </a:extLst>
              </a:tr>
              <a:tr h="851943">
                <a:tc>
                  <a:txBody>
                    <a:bodyPr/>
                    <a:lstStyle/>
                    <a:p>
                      <a:pPr marL="0" lvl="0" indent="0" algn="ctr" rtl="0">
                        <a:lnSpc>
                          <a:spcPct val="116727"/>
                        </a:lnSpc>
                        <a:spcBef>
                          <a:spcPts val="0"/>
                        </a:spcBef>
                        <a:spcAft>
                          <a:spcPts val="0"/>
                        </a:spcAft>
                        <a:buNone/>
                      </a:pPr>
                      <a:r>
                        <a:rPr lang="en" sz="1200" b="1" dirty="0"/>
                        <a:t>Accuracy without D.A</a:t>
                      </a:r>
                      <a:endParaRPr sz="1200" b="1" dirty="0"/>
                    </a:p>
                  </a:txBody>
                  <a:tcPr marL="68575" marR="68575" marT="91425" marB="91425" anchor="ctr">
                    <a:solidFill>
                      <a:schemeClr val="tx2"/>
                    </a:solidFill>
                  </a:tcPr>
                </a:tc>
                <a:tc>
                  <a:txBody>
                    <a:bodyPr/>
                    <a:lstStyle/>
                    <a:p>
                      <a:pPr marL="0" lvl="0" indent="0" algn="ctr" rtl="0">
                        <a:lnSpc>
                          <a:spcPct val="116727"/>
                        </a:lnSpc>
                        <a:spcBef>
                          <a:spcPts val="0"/>
                        </a:spcBef>
                        <a:spcAft>
                          <a:spcPts val="0"/>
                        </a:spcAft>
                        <a:buNone/>
                      </a:pPr>
                      <a:r>
                        <a:rPr lang="en" sz="1200" dirty="0"/>
                        <a:t>37%</a:t>
                      </a:r>
                      <a:endParaRPr sz="1200" dirty="0"/>
                    </a:p>
                  </a:txBody>
                  <a:tcPr marL="68575" marR="68575" marT="91425" marB="91425" anchor="ctr"/>
                </a:tc>
                <a:tc>
                  <a:txBody>
                    <a:bodyPr/>
                    <a:lstStyle/>
                    <a:p>
                      <a:pPr marL="0" lvl="0" indent="0" algn="ctr" rtl="0">
                        <a:lnSpc>
                          <a:spcPct val="116727"/>
                        </a:lnSpc>
                        <a:spcBef>
                          <a:spcPts val="0"/>
                        </a:spcBef>
                        <a:spcAft>
                          <a:spcPts val="0"/>
                        </a:spcAft>
                        <a:buNone/>
                      </a:pPr>
                      <a:r>
                        <a:rPr lang="en" sz="1200" dirty="0"/>
                        <a:t>38%</a:t>
                      </a:r>
                      <a:endParaRPr sz="1200" dirty="0"/>
                    </a:p>
                  </a:txBody>
                  <a:tcPr marL="68575" marR="68575" marT="91425" marB="91425" anchor="ctr"/>
                </a:tc>
                <a:extLst>
                  <a:ext uri="{0D108BD9-81ED-4DB2-BD59-A6C34878D82A}">
                    <a16:rowId xmlns:a16="http://schemas.microsoft.com/office/drawing/2014/main" val="10002"/>
                  </a:ext>
                </a:extLst>
              </a:tr>
            </a:tbl>
          </a:graphicData>
        </a:graphic>
      </p:graphicFrame>
      <p:sp>
        <p:nvSpPr>
          <p:cNvPr id="12" name="Google Shape;194;p7">
            <a:extLst>
              <a:ext uri="{FF2B5EF4-FFF2-40B4-BE49-F238E27FC236}">
                <a16:creationId xmlns:a16="http://schemas.microsoft.com/office/drawing/2014/main" id="{6944AF99-079E-5F48-8014-FB42ECB0011C}"/>
              </a:ext>
            </a:extLst>
          </p:cNvPr>
          <p:cNvSpPr txBox="1">
            <a:spLocks noGrp="1"/>
          </p:cNvSpPr>
          <p:nvPr>
            <p:ph type="body" idx="1"/>
          </p:nvPr>
        </p:nvSpPr>
        <p:spPr>
          <a:xfrm>
            <a:off x="904875" y="1203785"/>
            <a:ext cx="3667125" cy="3386772"/>
          </a:xfrm>
          <a:prstGeom prst="rect">
            <a:avLst/>
          </a:prstGeom>
          <a:noFill/>
          <a:ln>
            <a:noFill/>
          </a:ln>
        </p:spPr>
        <p:txBody>
          <a:bodyPr spcFirstLastPara="1" wrap="square" lIns="180000" tIns="45700" rIns="91425" bIns="45700" anchor="t" anchorCtr="0">
            <a:normAutofit/>
          </a:bodyPr>
          <a:lstStyle/>
          <a:p>
            <a:pPr marL="457200" lvl="0" indent="-331470" algn="l" rtl="0">
              <a:lnSpc>
                <a:spcPct val="90000"/>
              </a:lnSpc>
              <a:spcBef>
                <a:spcPts val="750"/>
              </a:spcBef>
              <a:spcAft>
                <a:spcPts val="0"/>
              </a:spcAft>
              <a:buSzPts val="1620"/>
              <a:buChar char="▪"/>
            </a:pPr>
            <a:r>
              <a:rPr lang="en-GB" dirty="0"/>
              <a:t>Library used</a:t>
            </a:r>
          </a:p>
          <a:p>
            <a:pPr lvl="1" indent="-331470">
              <a:spcBef>
                <a:spcPts val="750"/>
              </a:spcBef>
              <a:buSzPts val="1620"/>
              <a:buChar char="▪"/>
            </a:pPr>
            <a:r>
              <a:rPr lang="en-GB" dirty="0"/>
              <a:t>Scikit-learn</a:t>
            </a:r>
          </a:p>
          <a:p>
            <a:pPr lvl="1" indent="-331470">
              <a:spcBef>
                <a:spcPts val="750"/>
              </a:spcBef>
              <a:buSzPts val="1620"/>
              <a:buChar char="▪"/>
            </a:pPr>
            <a:r>
              <a:rPr lang="en-GB" dirty="0" err="1"/>
              <a:t>Lightgbm</a:t>
            </a:r>
            <a:endParaRPr lang="en-GB" dirty="0"/>
          </a:p>
          <a:p>
            <a:pPr marL="457200" lvl="0" indent="-331470" algn="l" rtl="0">
              <a:lnSpc>
                <a:spcPct val="90000"/>
              </a:lnSpc>
              <a:spcBef>
                <a:spcPts val="750"/>
              </a:spcBef>
              <a:spcAft>
                <a:spcPts val="0"/>
              </a:spcAft>
              <a:buSzPts val="1620"/>
              <a:buChar char="▪"/>
            </a:pPr>
            <a:r>
              <a:rPr lang="en-GB" dirty="0"/>
              <a:t>Hyperparameters tuned</a:t>
            </a:r>
          </a:p>
          <a:p>
            <a:pPr marL="914400" lvl="1" indent="-342900" algn="l" rtl="0">
              <a:lnSpc>
                <a:spcPct val="90000"/>
              </a:lnSpc>
              <a:spcBef>
                <a:spcPts val="750"/>
              </a:spcBef>
              <a:spcAft>
                <a:spcPts val="0"/>
              </a:spcAft>
              <a:buSzPts val="1800"/>
              <a:buChar char="•"/>
            </a:pPr>
            <a:r>
              <a:rPr lang="en-GB" dirty="0"/>
              <a:t>Maximum depth, Number of trees</a:t>
            </a:r>
          </a:p>
          <a:p>
            <a:pPr lvl="1">
              <a:spcBef>
                <a:spcPts val="750"/>
              </a:spcBef>
            </a:pPr>
            <a:r>
              <a:rPr lang="en-GB" dirty="0"/>
              <a:t>Number of trees, Learning rate, Number of leaves</a:t>
            </a:r>
          </a:p>
          <a:p>
            <a:pPr marL="457200" lvl="0" indent="-331470" algn="l" rtl="0">
              <a:lnSpc>
                <a:spcPct val="90000"/>
              </a:lnSpc>
              <a:spcBef>
                <a:spcPts val="750"/>
              </a:spcBef>
              <a:spcAft>
                <a:spcPts val="0"/>
              </a:spcAft>
              <a:buSzPts val="1620"/>
              <a:buChar char="▪"/>
            </a:pPr>
            <a:r>
              <a:rPr lang="en-GB" dirty="0"/>
              <a:t>Accuracies achieved</a:t>
            </a:r>
          </a:p>
        </p:txBody>
      </p:sp>
    </p:spTree>
    <p:extLst>
      <p:ext uri="{BB962C8B-B14F-4D97-AF65-F5344CB8AC3E}">
        <p14:creationId xmlns:p14="http://schemas.microsoft.com/office/powerpoint/2010/main" val="1012483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f83f4f1a5f_0_189"/>
          <p:cNvSpPr txBox="1">
            <a:spLocks noGrp="1"/>
          </p:cNvSpPr>
          <p:nvPr>
            <p:ph type="body" idx="1"/>
          </p:nvPr>
        </p:nvSpPr>
        <p:spPr>
          <a:xfrm>
            <a:off x="904875" y="1203785"/>
            <a:ext cx="7726363" cy="3386772"/>
          </a:xfrm>
          <a:prstGeom prst="rect">
            <a:avLst/>
          </a:prstGeom>
          <a:noFill/>
          <a:ln>
            <a:noFill/>
          </a:ln>
        </p:spPr>
        <p:txBody>
          <a:bodyPr spcFirstLastPara="1" wrap="square" lIns="180000" tIns="45700" rIns="91425" bIns="45700" anchor="t" anchorCtr="0">
            <a:normAutofit/>
          </a:bodyPr>
          <a:lstStyle/>
          <a:p>
            <a:pPr marL="457200" lvl="0" indent="-331470" algn="l" rtl="0">
              <a:lnSpc>
                <a:spcPct val="90000"/>
              </a:lnSpc>
              <a:spcBef>
                <a:spcPts val="750"/>
              </a:spcBef>
              <a:spcAft>
                <a:spcPts val="0"/>
              </a:spcAft>
              <a:buSzPts val="1620"/>
              <a:buChar char="▪"/>
            </a:pPr>
            <a:r>
              <a:rPr lang="en" dirty="0"/>
              <a:t>Offline evaluation</a:t>
            </a:r>
            <a:endParaRPr dirty="0"/>
          </a:p>
          <a:p>
            <a:pPr lvl="1" indent="-331469">
              <a:spcBef>
                <a:spcPts val="750"/>
              </a:spcBef>
              <a:buSzPts val="1620"/>
            </a:pPr>
            <a:r>
              <a:rPr lang="en-GB" dirty="0"/>
              <a:t>posed and unposed emotion recording </a:t>
            </a:r>
          </a:p>
          <a:p>
            <a:pPr lvl="1" indent="-331469">
              <a:spcBef>
                <a:spcPts val="750"/>
              </a:spcBef>
              <a:buSzPts val="1620"/>
            </a:pPr>
            <a:r>
              <a:rPr lang="en-GB" dirty="0"/>
              <a:t>Unity integration complexity</a:t>
            </a:r>
          </a:p>
          <a:p>
            <a:pPr indent="-331469"/>
            <a:r>
              <a:rPr lang="en" dirty="0"/>
              <a:t>Real-time evaluation simulation</a:t>
            </a:r>
            <a:endParaRPr dirty="0"/>
          </a:p>
          <a:p>
            <a:pPr marL="914400" lvl="1" indent="-342900" algn="l" rtl="0">
              <a:lnSpc>
                <a:spcPct val="90000"/>
              </a:lnSpc>
              <a:spcBef>
                <a:spcPts val="750"/>
              </a:spcBef>
              <a:spcAft>
                <a:spcPts val="0"/>
              </a:spcAft>
              <a:buSzPts val="1800"/>
              <a:buChar char="•"/>
            </a:pPr>
            <a:r>
              <a:rPr lang="en" dirty="0"/>
              <a:t>The goal is to simulate a real-time prediction on pre-recorded data</a:t>
            </a:r>
            <a:endParaRPr dirty="0"/>
          </a:p>
          <a:p>
            <a:pPr marL="457200" lvl="0" indent="-331470" algn="l" rtl="0">
              <a:lnSpc>
                <a:spcPct val="90000"/>
              </a:lnSpc>
              <a:spcBef>
                <a:spcPts val="750"/>
              </a:spcBef>
              <a:spcAft>
                <a:spcPts val="0"/>
              </a:spcAft>
              <a:buSzPts val="1620"/>
              <a:buChar char="▪"/>
            </a:pPr>
            <a:r>
              <a:rPr lang="en" dirty="0"/>
              <a:t>Evaluation visualization web application</a:t>
            </a:r>
            <a:endParaRPr dirty="0"/>
          </a:p>
          <a:p>
            <a:pPr marL="914400" lvl="1" indent="-342900" algn="l" rtl="0">
              <a:lnSpc>
                <a:spcPct val="90000"/>
              </a:lnSpc>
              <a:spcBef>
                <a:spcPts val="750"/>
              </a:spcBef>
              <a:spcAft>
                <a:spcPts val="0"/>
              </a:spcAft>
              <a:buSzPts val="1800"/>
              <a:buChar char="•"/>
            </a:pPr>
            <a:r>
              <a:rPr lang="en" dirty="0"/>
              <a:t>We build a webapp to visualize and simulate real-time evaluation</a:t>
            </a:r>
            <a:endParaRPr dirty="0"/>
          </a:p>
        </p:txBody>
      </p:sp>
      <p:sp>
        <p:nvSpPr>
          <p:cNvPr id="214" name="Google Shape;214;gf83f4f1a5f_0_189"/>
          <p:cNvSpPr txBox="1">
            <a:spLocks noGrp="1"/>
          </p:cNvSpPr>
          <p:nvPr>
            <p:ph type="title"/>
          </p:nvPr>
        </p:nvSpPr>
        <p:spPr>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ts val="1800"/>
              <a:buNone/>
            </a:pPr>
            <a:r>
              <a:rPr lang="en"/>
              <a:t>Evaluation</a:t>
            </a:r>
            <a:endParaRPr/>
          </a:p>
        </p:txBody>
      </p:sp>
      <p:sp>
        <p:nvSpPr>
          <p:cNvPr id="7" name="Google Shape;167;gf83f4f1a5f_0_87">
            <a:extLst>
              <a:ext uri="{FF2B5EF4-FFF2-40B4-BE49-F238E27FC236}">
                <a16:creationId xmlns:a16="http://schemas.microsoft.com/office/drawing/2014/main" id="{3033B8FF-E72C-864C-A7D4-66C92630ACEB}"/>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
        <p:nvSpPr>
          <p:cNvPr id="215" name="Google Shape;215;gf83f4f1a5f_0_189"/>
          <p:cNvSpPr txBox="1">
            <a:spLocks noGrp="1"/>
          </p:cNvSpPr>
          <p:nvPr>
            <p:ph type="sldNum" idx="12"/>
          </p:nvPr>
        </p:nvSpPr>
        <p:spPr>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0b4a800ca5_0_3"/>
          <p:cNvSpPr txBox="1">
            <a:spLocks noGrp="1"/>
          </p:cNvSpPr>
          <p:nvPr>
            <p:ph type="body" idx="1"/>
          </p:nvPr>
        </p:nvSpPr>
        <p:spPr>
          <a:xfrm>
            <a:off x="904751" y="1203825"/>
            <a:ext cx="4386600" cy="3386700"/>
          </a:xfrm>
          <a:prstGeom prst="rect">
            <a:avLst/>
          </a:prstGeom>
        </p:spPr>
        <p:txBody>
          <a:bodyPr spcFirstLastPara="1" wrap="square" lIns="180000" tIns="45700" rIns="91425" bIns="45700" anchor="t" anchorCtr="0">
            <a:normAutofit/>
          </a:bodyPr>
          <a:lstStyle/>
          <a:p>
            <a:pPr marL="457200" lvl="0" indent="-331470" algn="l" rtl="0">
              <a:spcBef>
                <a:spcPts val="750"/>
              </a:spcBef>
              <a:spcAft>
                <a:spcPts val="0"/>
              </a:spcAft>
              <a:buSzPts val="1620"/>
              <a:buChar char="▪"/>
            </a:pPr>
            <a:r>
              <a:rPr lang="en" dirty="0"/>
              <a:t>Same recording app as for training dataset</a:t>
            </a:r>
          </a:p>
          <a:p>
            <a:pPr marL="457200" lvl="0" indent="-331470" algn="l" rtl="0">
              <a:spcBef>
                <a:spcPts val="1000"/>
              </a:spcBef>
              <a:spcAft>
                <a:spcPts val="0"/>
              </a:spcAft>
              <a:buSzPts val="1620"/>
              <a:buChar char="▪"/>
            </a:pPr>
            <a:r>
              <a:rPr lang="en" dirty="0"/>
              <a:t>Two continuous recording of the 6 basic emotions</a:t>
            </a:r>
            <a:endParaRPr dirty="0"/>
          </a:p>
          <a:p>
            <a:pPr marL="914400" lvl="1" indent="-342900" algn="l" rtl="0">
              <a:spcBef>
                <a:spcPts val="1000"/>
              </a:spcBef>
              <a:spcAft>
                <a:spcPts val="0"/>
              </a:spcAft>
              <a:buSzPts val="1800"/>
              <a:buChar char="•"/>
            </a:pPr>
            <a:r>
              <a:rPr lang="en" dirty="0"/>
              <a:t>Predefined order VS undefined order</a:t>
            </a:r>
            <a:endParaRPr dirty="0"/>
          </a:p>
          <a:p>
            <a:pPr marL="914400" lvl="1" indent="-342900" algn="l" rtl="0">
              <a:spcBef>
                <a:spcPts val="1000"/>
              </a:spcBef>
              <a:spcAft>
                <a:spcPts val="0"/>
              </a:spcAft>
              <a:buSzPts val="1800"/>
              <a:buChar char="•"/>
            </a:pPr>
            <a:r>
              <a:rPr lang="en" dirty="0"/>
              <a:t>Two 25 seconds recording</a:t>
            </a:r>
          </a:p>
          <a:p>
            <a:pPr indent="-342900">
              <a:spcBef>
                <a:spcPts val="1000"/>
              </a:spcBef>
              <a:buSzPts val="1800"/>
              <a:buChar char="•"/>
            </a:pPr>
            <a:r>
              <a:rPr lang="en" dirty="0"/>
              <a:t>2 participants in total</a:t>
            </a:r>
          </a:p>
          <a:p>
            <a:pPr lvl="1">
              <a:spcBef>
                <a:spcPts val="1000"/>
              </a:spcBef>
            </a:pPr>
            <a:r>
              <a:rPr lang="en-GB" dirty="0"/>
              <a:t>B</a:t>
            </a:r>
            <a:r>
              <a:rPr lang="en" dirty="0" err="1"/>
              <a:t>oth</a:t>
            </a:r>
            <a:r>
              <a:rPr lang="en" dirty="0"/>
              <a:t> Male, both little beard, one with eyeglasses</a:t>
            </a:r>
            <a:endParaRPr dirty="0"/>
          </a:p>
        </p:txBody>
      </p:sp>
      <p:sp>
        <p:nvSpPr>
          <p:cNvPr id="224" name="Google Shape;224;g10b4a800ca5_0_3"/>
          <p:cNvSpPr txBox="1">
            <a:spLocks noGrp="1"/>
          </p:cNvSpPr>
          <p:nvPr>
            <p:ph type="title"/>
          </p:nvPr>
        </p:nvSpPr>
        <p:spPr>
          <a:xfrm>
            <a:off x="904875" y="131025"/>
            <a:ext cx="4037700" cy="1072800"/>
          </a:xfrm>
          <a:prstGeom prst="rect">
            <a:avLst/>
          </a:prstGeom>
        </p:spPr>
        <p:txBody>
          <a:bodyPr spcFirstLastPara="1" wrap="square" lIns="180000" tIns="0" rIns="72000" bIns="46800" anchor="t" anchorCtr="0">
            <a:normAutofit/>
          </a:bodyPr>
          <a:lstStyle/>
          <a:p>
            <a:pPr marL="0" lvl="0" indent="0" algn="l" rtl="0">
              <a:spcBef>
                <a:spcPts val="0"/>
              </a:spcBef>
              <a:spcAft>
                <a:spcPts val="0"/>
              </a:spcAft>
              <a:buNone/>
            </a:pPr>
            <a:r>
              <a:rPr lang="en" dirty="0"/>
              <a:t>Evaluation Set</a:t>
            </a:r>
            <a:endParaRPr dirty="0"/>
          </a:p>
        </p:txBody>
      </p:sp>
      <p:sp>
        <p:nvSpPr>
          <p:cNvPr id="225" name="Google Shape;225;g10b4a800ca5_0_3"/>
          <p:cNvSpPr txBox="1">
            <a:spLocks noGrp="1"/>
          </p:cNvSpPr>
          <p:nvPr>
            <p:ph type="sldNum" idx="12"/>
          </p:nvPr>
        </p:nvSpPr>
        <p:spPr>
          <a:xfrm>
            <a:off x="8631238" y="195263"/>
            <a:ext cx="512700" cy="163500"/>
          </a:xfrm>
          <a:prstGeom prst="rect">
            <a:avLst/>
          </a:prstGeom>
        </p:spPr>
        <p:txBody>
          <a:bodyPr spcFirstLastPara="1" wrap="square" lIns="90000" tIns="0" rIns="90000" bIns="0" anchor="t" anchorCtr="0">
            <a:noAutofit/>
          </a:bodyPr>
          <a:lstStyle/>
          <a:p>
            <a:pPr marL="0" lvl="0" indent="0" algn="ctr" rtl="0">
              <a:spcBef>
                <a:spcPts val="0"/>
              </a:spcBef>
              <a:spcAft>
                <a:spcPts val="0"/>
              </a:spcAft>
              <a:buClr>
                <a:srgbClr val="000000"/>
              </a:buClr>
              <a:buSzPts val="700"/>
              <a:buFont typeface="Arial"/>
              <a:buNone/>
            </a:pPr>
            <a:fld id="{00000000-1234-1234-1234-123412341234}" type="slidenum">
              <a:rPr lang="en"/>
              <a:t>12</a:t>
            </a:fld>
            <a:endParaRPr/>
          </a:p>
        </p:txBody>
      </p:sp>
      <p:sp>
        <p:nvSpPr>
          <p:cNvPr id="7" name="Google Shape;167;gf83f4f1a5f_0_87">
            <a:extLst>
              <a:ext uri="{FF2B5EF4-FFF2-40B4-BE49-F238E27FC236}">
                <a16:creationId xmlns:a16="http://schemas.microsoft.com/office/drawing/2014/main" id="{490787D4-075E-D445-A8DB-7E341930C30C}"/>
              </a:ext>
            </a:extLst>
          </p:cNvPr>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
        <p:nvSpPr>
          <p:cNvPr id="2" name="TextBox 1">
            <a:extLst>
              <a:ext uri="{FF2B5EF4-FFF2-40B4-BE49-F238E27FC236}">
                <a16:creationId xmlns:a16="http://schemas.microsoft.com/office/drawing/2014/main" id="{9B4C292C-9CBE-9841-8123-DDF49157B5FA}"/>
              </a:ext>
            </a:extLst>
          </p:cNvPr>
          <p:cNvSpPr txBox="1"/>
          <p:nvPr/>
        </p:nvSpPr>
        <p:spPr>
          <a:xfrm>
            <a:off x="5440563" y="3505200"/>
            <a:ext cx="3026004" cy="276999"/>
          </a:xfrm>
          <a:prstGeom prst="rect">
            <a:avLst/>
          </a:prstGeom>
          <a:noFill/>
        </p:spPr>
        <p:txBody>
          <a:bodyPr wrap="square" rtlCol="0">
            <a:spAutoFit/>
          </a:bodyPr>
          <a:lstStyle/>
          <a:p>
            <a:pPr algn="ctr"/>
            <a:r>
              <a:rPr lang="en-US" sz="1200" i="1" dirty="0"/>
              <a:t>Screenshot of participant’s view</a:t>
            </a:r>
          </a:p>
        </p:txBody>
      </p:sp>
      <p:pic>
        <p:nvPicPr>
          <p:cNvPr id="5" name="Picture 4" descr="Graphical user interface&#10;&#10;Description automatically generated">
            <a:extLst>
              <a:ext uri="{FF2B5EF4-FFF2-40B4-BE49-F238E27FC236}">
                <a16:creationId xmlns:a16="http://schemas.microsoft.com/office/drawing/2014/main" id="{FB3D1EA2-C35A-BA48-AEBE-BA644C5E166F}"/>
              </a:ext>
            </a:extLst>
          </p:cNvPr>
          <p:cNvPicPr>
            <a:picLocks noChangeAspect="1"/>
          </p:cNvPicPr>
          <p:nvPr/>
        </p:nvPicPr>
        <p:blipFill>
          <a:blip r:embed="rId3"/>
          <a:stretch>
            <a:fillRect/>
          </a:stretch>
        </p:blipFill>
        <p:spPr>
          <a:xfrm>
            <a:off x="5288379" y="1638300"/>
            <a:ext cx="3327400" cy="18669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08cc58cbca_0_5"/>
          <p:cNvSpPr txBox="1">
            <a:spLocks noGrp="1"/>
          </p:cNvSpPr>
          <p:nvPr>
            <p:ph type="body" idx="1"/>
          </p:nvPr>
        </p:nvSpPr>
        <p:spPr>
          <a:xfrm>
            <a:off x="904751" y="1203825"/>
            <a:ext cx="4581600" cy="3386700"/>
          </a:xfrm>
          <a:prstGeom prst="rect">
            <a:avLst/>
          </a:prstGeom>
        </p:spPr>
        <p:txBody>
          <a:bodyPr spcFirstLastPara="1" wrap="square" lIns="180000" tIns="45700" rIns="91425" bIns="45700" anchor="t" anchorCtr="0">
            <a:normAutofit/>
          </a:bodyPr>
          <a:lstStyle/>
          <a:p>
            <a:pPr marL="457200" lvl="0" indent="-331470" algn="l" rtl="0">
              <a:spcBef>
                <a:spcPts val="750"/>
              </a:spcBef>
              <a:spcAft>
                <a:spcPts val="0"/>
              </a:spcAft>
              <a:buSzPts val="1620"/>
              <a:buChar char="▪"/>
            </a:pPr>
            <a:r>
              <a:rPr lang="en" dirty="0"/>
              <a:t>Live prediction simulation</a:t>
            </a:r>
            <a:endParaRPr dirty="0"/>
          </a:p>
          <a:p>
            <a:pPr marL="914400" lvl="1" indent="-342900" algn="l" rtl="0">
              <a:spcBef>
                <a:spcPts val="1000"/>
              </a:spcBef>
              <a:spcAft>
                <a:spcPts val="0"/>
              </a:spcAft>
              <a:buSzPts val="1800"/>
              <a:buChar char="•"/>
            </a:pPr>
            <a:r>
              <a:rPr lang="en" dirty="0"/>
              <a:t>Based on pre recorded data</a:t>
            </a:r>
            <a:endParaRPr dirty="0"/>
          </a:p>
          <a:p>
            <a:pPr marL="457200" lvl="0" indent="-331470" algn="l" rtl="0">
              <a:spcBef>
                <a:spcPts val="1000"/>
              </a:spcBef>
              <a:spcAft>
                <a:spcPts val="0"/>
              </a:spcAft>
              <a:buSzPts val="1620"/>
              <a:buChar char="▪"/>
            </a:pPr>
            <a:r>
              <a:rPr lang="en" dirty="0"/>
              <a:t>Probability view</a:t>
            </a:r>
            <a:endParaRPr dirty="0"/>
          </a:p>
          <a:p>
            <a:pPr marL="914400" lvl="1" indent="-342900" algn="l" rtl="0">
              <a:spcBef>
                <a:spcPts val="1000"/>
              </a:spcBef>
              <a:spcAft>
                <a:spcPts val="1000"/>
              </a:spcAft>
              <a:buSzPts val="1800"/>
              <a:buChar char="•"/>
            </a:pPr>
            <a:r>
              <a:rPr lang="en" dirty="0"/>
              <a:t>Each emotion is predicted by a percentage of certainty</a:t>
            </a:r>
            <a:endParaRPr dirty="0"/>
          </a:p>
        </p:txBody>
      </p:sp>
      <p:sp>
        <p:nvSpPr>
          <p:cNvPr id="234" name="Google Shape;234;g108cc58cbca_0_5"/>
          <p:cNvSpPr txBox="1">
            <a:spLocks noGrp="1"/>
          </p:cNvSpPr>
          <p:nvPr>
            <p:ph type="title"/>
          </p:nvPr>
        </p:nvSpPr>
        <p:spPr>
          <a:xfrm>
            <a:off x="904875" y="131025"/>
            <a:ext cx="5566200" cy="1072800"/>
          </a:xfrm>
          <a:prstGeom prst="rect">
            <a:avLst/>
          </a:prstGeom>
        </p:spPr>
        <p:txBody>
          <a:bodyPr spcFirstLastPara="1" wrap="square" lIns="180000" tIns="0" rIns="72000" bIns="46800" anchor="t" anchorCtr="0">
            <a:normAutofit/>
          </a:bodyPr>
          <a:lstStyle/>
          <a:p>
            <a:pPr marL="0" lvl="0" indent="0" algn="l" rtl="0">
              <a:spcBef>
                <a:spcPts val="0"/>
              </a:spcBef>
              <a:spcAft>
                <a:spcPts val="0"/>
              </a:spcAft>
              <a:buNone/>
            </a:pPr>
            <a:r>
              <a:rPr lang="en"/>
              <a:t>Real-Time Simulation</a:t>
            </a:r>
            <a:endParaRPr/>
          </a:p>
        </p:txBody>
      </p:sp>
      <p:sp>
        <p:nvSpPr>
          <p:cNvPr id="235" name="Google Shape;235;g108cc58cbca_0_5"/>
          <p:cNvSpPr txBox="1">
            <a:spLocks noGrp="1"/>
          </p:cNvSpPr>
          <p:nvPr>
            <p:ph type="sldNum" idx="12"/>
          </p:nvPr>
        </p:nvSpPr>
        <p:spPr>
          <a:xfrm>
            <a:off x="8631238" y="195263"/>
            <a:ext cx="512700" cy="163500"/>
          </a:xfrm>
          <a:prstGeom prst="rect">
            <a:avLst/>
          </a:prstGeom>
        </p:spPr>
        <p:txBody>
          <a:bodyPr spcFirstLastPara="1" wrap="square" lIns="90000" tIns="0" rIns="90000" bIns="0" anchor="t" anchorCtr="0">
            <a:noAutofit/>
          </a:bodyPr>
          <a:lstStyle/>
          <a:p>
            <a:pPr marL="0" lvl="0" indent="0" algn="ctr" rtl="0">
              <a:spcBef>
                <a:spcPts val="0"/>
              </a:spcBef>
              <a:spcAft>
                <a:spcPts val="0"/>
              </a:spcAft>
              <a:buClr>
                <a:srgbClr val="000000"/>
              </a:buClr>
              <a:buSzPts val="700"/>
              <a:buFont typeface="Arial"/>
              <a:buNone/>
            </a:pPr>
            <a:fld id="{00000000-1234-1234-1234-123412341234}" type="slidenum">
              <a:rPr lang="en"/>
              <a:t>13</a:t>
            </a:fld>
            <a:endParaRPr/>
          </a:p>
        </p:txBody>
      </p:sp>
      <p:sp>
        <p:nvSpPr>
          <p:cNvPr id="7" name="Google Shape;167;gf83f4f1a5f_0_87">
            <a:extLst>
              <a:ext uri="{FF2B5EF4-FFF2-40B4-BE49-F238E27FC236}">
                <a16:creationId xmlns:a16="http://schemas.microsoft.com/office/drawing/2014/main" id="{01290673-064D-CE45-9123-013D7944E145}"/>
              </a:ext>
            </a:extLst>
          </p:cNvPr>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pic>
        <p:nvPicPr>
          <p:cNvPr id="3" name="evaluation" descr="evaluation">
            <a:hlinkClick r:id="" action="ppaction://media"/>
            <a:extLst>
              <a:ext uri="{FF2B5EF4-FFF2-40B4-BE49-F238E27FC236}">
                <a16:creationId xmlns:a16="http://schemas.microsoft.com/office/drawing/2014/main" id="{496BB000-F5E3-484F-BB44-3D2081329A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17213" y="1646419"/>
            <a:ext cx="3414026" cy="1920389"/>
          </a:xfrm>
          <a:prstGeom prst="rect">
            <a:avLst/>
          </a:prstGeom>
        </p:spPr>
      </p:pic>
      <p:sp>
        <p:nvSpPr>
          <p:cNvPr id="4" name="TextBox 3">
            <a:extLst>
              <a:ext uri="{FF2B5EF4-FFF2-40B4-BE49-F238E27FC236}">
                <a16:creationId xmlns:a16="http://schemas.microsoft.com/office/drawing/2014/main" id="{0AAFAA55-CB1B-234B-8EB8-A01BE43056E7}"/>
              </a:ext>
            </a:extLst>
          </p:cNvPr>
          <p:cNvSpPr txBox="1"/>
          <p:nvPr/>
        </p:nvSpPr>
        <p:spPr>
          <a:xfrm>
            <a:off x="5415727" y="1379904"/>
            <a:ext cx="3158247" cy="276999"/>
          </a:xfrm>
          <a:prstGeom prst="rect">
            <a:avLst/>
          </a:prstGeom>
          <a:noFill/>
        </p:spPr>
        <p:txBody>
          <a:bodyPr wrap="square" rtlCol="0">
            <a:spAutoFit/>
          </a:bodyPr>
          <a:lstStyle/>
          <a:p>
            <a:pPr algn="ctr"/>
            <a:r>
              <a:rPr lang="en-US" sz="1200" i="1" dirty="0"/>
              <a:t>Final visualization</a:t>
            </a:r>
          </a:p>
        </p:txBody>
      </p:sp>
      <p:sp>
        <p:nvSpPr>
          <p:cNvPr id="8" name="TextBox 7">
            <a:extLst>
              <a:ext uri="{FF2B5EF4-FFF2-40B4-BE49-F238E27FC236}">
                <a16:creationId xmlns:a16="http://schemas.microsoft.com/office/drawing/2014/main" id="{0C8E2A3B-FEA0-D04D-9384-BF7E0C9FE05C}"/>
              </a:ext>
            </a:extLst>
          </p:cNvPr>
          <p:cNvSpPr txBox="1"/>
          <p:nvPr/>
        </p:nvSpPr>
        <p:spPr>
          <a:xfrm>
            <a:off x="5517160" y="3566808"/>
            <a:ext cx="3026004" cy="461665"/>
          </a:xfrm>
          <a:prstGeom prst="rect">
            <a:avLst/>
          </a:prstGeom>
          <a:noFill/>
        </p:spPr>
        <p:txBody>
          <a:bodyPr wrap="square" rtlCol="0">
            <a:spAutoFit/>
          </a:bodyPr>
          <a:lstStyle/>
          <a:p>
            <a:pPr algn="ctr"/>
            <a:r>
              <a:rPr lang="en-US" sz="1200" i="1" dirty="0"/>
              <a:t>Emotions’ order: neutral, happy, sad, fear, angry, surprise, disgust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3" name="Text Placeholder 2">
            <a:extLst>
              <a:ext uri="{FF2B5EF4-FFF2-40B4-BE49-F238E27FC236}">
                <a16:creationId xmlns:a16="http://schemas.microsoft.com/office/drawing/2014/main" id="{9CC5FBB3-8AD3-D141-8550-C8FD058DDE14}"/>
              </a:ext>
            </a:extLst>
          </p:cNvPr>
          <p:cNvSpPr>
            <a:spLocks noGrp="1"/>
          </p:cNvSpPr>
          <p:nvPr>
            <p:ph type="body" idx="1"/>
          </p:nvPr>
        </p:nvSpPr>
        <p:spPr>
          <a:xfrm>
            <a:off x="4572318" y="1208162"/>
            <a:ext cx="4058920" cy="3372899"/>
          </a:xfrm>
        </p:spPr>
        <p:txBody>
          <a:bodyPr>
            <a:normAutofit/>
          </a:bodyPr>
          <a:lstStyle/>
          <a:p>
            <a:r>
              <a:rPr lang="en-US" dirty="0"/>
              <a:t>Fear bad performance</a:t>
            </a:r>
          </a:p>
          <a:p>
            <a:pPr lvl="1"/>
            <a:r>
              <a:rPr lang="en-US" dirty="0"/>
              <a:t>Negative emotion</a:t>
            </a:r>
          </a:p>
          <a:p>
            <a:pPr lvl="1"/>
            <a:r>
              <a:rPr lang="en-US" dirty="0"/>
              <a:t>Frowning and lowering lips corner</a:t>
            </a:r>
          </a:p>
          <a:p>
            <a:pPr lvl="1"/>
            <a:r>
              <a:rPr lang="en-US" dirty="0"/>
              <a:t>Close to anger and disgust</a:t>
            </a:r>
          </a:p>
          <a:p>
            <a:r>
              <a:rPr lang="en-US" dirty="0"/>
              <a:t>Surprise bad performance</a:t>
            </a:r>
          </a:p>
          <a:p>
            <a:pPr lvl="1"/>
            <a:r>
              <a:rPr lang="en-US" dirty="0"/>
              <a:t>Positive emotion</a:t>
            </a:r>
          </a:p>
          <a:p>
            <a:pPr lvl="1"/>
            <a:r>
              <a:rPr lang="en-US" dirty="0"/>
              <a:t>Participants smiled</a:t>
            </a:r>
          </a:p>
          <a:p>
            <a:pPr lvl="1"/>
            <a:r>
              <a:rPr lang="en-US" dirty="0"/>
              <a:t>Close to happiness</a:t>
            </a:r>
          </a:p>
        </p:txBody>
      </p:sp>
      <p:sp>
        <p:nvSpPr>
          <p:cNvPr id="243" name="Google Shape;243;p9"/>
          <p:cNvSpPr txBox="1">
            <a:spLocks noGrp="1"/>
          </p:cNvSpPr>
          <p:nvPr>
            <p:ph type="sldNum" idx="12"/>
          </p:nvPr>
        </p:nvSpPr>
        <p:spPr>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14</a:t>
            </a:fld>
            <a:endParaRPr/>
          </a:p>
        </p:txBody>
      </p:sp>
      <p:sp>
        <p:nvSpPr>
          <p:cNvPr id="242" name="Google Shape;242;p9"/>
          <p:cNvSpPr txBox="1">
            <a:spLocks noGrp="1"/>
          </p:cNvSpPr>
          <p:nvPr>
            <p:ph type="title"/>
          </p:nvPr>
        </p:nvSpPr>
        <p:spPr>
          <a:xfrm>
            <a:off x="904875" y="131032"/>
            <a:ext cx="4058919" cy="1072753"/>
          </a:xfrm>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ct val="56250"/>
              <a:buNone/>
            </a:pPr>
            <a:r>
              <a:rPr lang="en" dirty="0"/>
              <a:t>Results</a:t>
            </a:r>
            <a:endParaRPr dirty="0"/>
          </a:p>
        </p:txBody>
      </p:sp>
      <p:graphicFrame>
        <p:nvGraphicFramePr>
          <p:cNvPr id="249" name="Google Shape;249;p9"/>
          <p:cNvGraphicFramePr/>
          <p:nvPr>
            <p:extLst>
              <p:ext uri="{D42A27DB-BD31-4B8C-83A1-F6EECF244321}">
                <p14:modId xmlns:p14="http://schemas.microsoft.com/office/powerpoint/2010/main" val="138849709"/>
              </p:ext>
            </p:extLst>
          </p:nvPr>
        </p:nvGraphicFramePr>
        <p:xfrm>
          <a:off x="1070762" y="1203785"/>
          <a:ext cx="3500921" cy="3310375"/>
        </p:xfrm>
        <a:graphic>
          <a:graphicData uri="http://schemas.openxmlformats.org/drawingml/2006/table">
            <a:tbl>
              <a:tblPr>
                <a:noFill/>
                <a:tableStyleId>{F726E42D-E809-43C4-9D06-23F2C3A15377}</a:tableStyleId>
              </a:tblPr>
              <a:tblGrid>
                <a:gridCol w="936070">
                  <a:extLst>
                    <a:ext uri="{9D8B030D-6E8A-4147-A177-3AD203B41FA5}">
                      <a16:colId xmlns:a16="http://schemas.microsoft.com/office/drawing/2014/main" val="20000"/>
                    </a:ext>
                  </a:extLst>
                </a:gridCol>
                <a:gridCol w="1291768">
                  <a:extLst>
                    <a:ext uri="{9D8B030D-6E8A-4147-A177-3AD203B41FA5}">
                      <a16:colId xmlns:a16="http://schemas.microsoft.com/office/drawing/2014/main" val="20001"/>
                    </a:ext>
                  </a:extLst>
                </a:gridCol>
                <a:gridCol w="1273083">
                  <a:extLst>
                    <a:ext uri="{9D8B030D-6E8A-4147-A177-3AD203B41FA5}">
                      <a16:colId xmlns:a16="http://schemas.microsoft.com/office/drawing/2014/main" val="20002"/>
                    </a:ext>
                  </a:extLst>
                </a:gridCol>
              </a:tblGrid>
              <a:tr h="395162">
                <a:tc>
                  <a:txBody>
                    <a:bodyPr/>
                    <a:lstStyle/>
                    <a:p>
                      <a:pPr marL="0" lvl="0" indent="0" algn="ctr" rtl="0">
                        <a:lnSpc>
                          <a:spcPct val="116727"/>
                        </a:lnSpc>
                        <a:spcBef>
                          <a:spcPts val="0"/>
                        </a:spcBef>
                        <a:spcAft>
                          <a:spcPts val="0"/>
                        </a:spcAft>
                        <a:buNone/>
                      </a:pPr>
                      <a:r>
                        <a:rPr lang="en" sz="1200" b="1" dirty="0"/>
                        <a:t>Emotions</a:t>
                      </a:r>
                      <a:endParaRPr sz="1200" b="1" dirty="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200" b="1" dirty="0"/>
                        <a:t>Random Forest</a:t>
                      </a:r>
                      <a:endParaRPr sz="1200" b="1" dirty="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200" b="1"/>
                        <a:t>LightGBM</a:t>
                      </a:r>
                      <a:endParaRPr sz="1200" b="1"/>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9050"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333139">
                <a:tc>
                  <a:txBody>
                    <a:bodyPr/>
                    <a:lstStyle/>
                    <a:p>
                      <a:pPr marL="0" lvl="0" indent="0" algn="ctr" rtl="0">
                        <a:lnSpc>
                          <a:spcPct val="116727"/>
                        </a:lnSpc>
                        <a:spcBef>
                          <a:spcPts val="0"/>
                        </a:spcBef>
                        <a:spcAft>
                          <a:spcPts val="0"/>
                        </a:spcAft>
                        <a:buNone/>
                      </a:pPr>
                      <a:r>
                        <a:rPr lang="en" sz="1100" b="1"/>
                        <a:t>Anger</a:t>
                      </a:r>
                      <a:endParaRPr sz="1100" b="1"/>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9050" cap="flat" cmpd="sng">
                      <a:solidFill>
                        <a:srgbClr val="666666"/>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dirty="0"/>
                        <a:t>55%</a:t>
                      </a:r>
                      <a:endParaRPr sz="1100" dirty="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9050" cap="flat" cmpd="sng">
                      <a:solidFill>
                        <a:srgbClr val="666666"/>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a:t>62%</a:t>
                      </a:r>
                      <a:endParaRPr sz="110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9050" cap="flat" cmpd="sng">
                      <a:solidFill>
                        <a:srgbClr val="666666"/>
                      </a:solidFill>
                      <a:prstDash val="solid"/>
                      <a:round/>
                      <a:headEnd type="none" w="sm" len="sm"/>
                      <a:tailEnd type="none" w="sm" len="sm"/>
                    </a:lnT>
                    <a:lnB w="12700"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33139">
                <a:tc>
                  <a:txBody>
                    <a:bodyPr/>
                    <a:lstStyle/>
                    <a:p>
                      <a:pPr marL="0" lvl="0" indent="0" algn="ctr" rtl="0">
                        <a:lnSpc>
                          <a:spcPct val="116727"/>
                        </a:lnSpc>
                        <a:spcBef>
                          <a:spcPts val="0"/>
                        </a:spcBef>
                        <a:spcAft>
                          <a:spcPts val="0"/>
                        </a:spcAft>
                        <a:buNone/>
                      </a:pPr>
                      <a:r>
                        <a:rPr lang="en" sz="1100" b="1" dirty="0"/>
                        <a:t>Disgust</a:t>
                      </a:r>
                      <a:endParaRPr sz="1100" b="1" dirty="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dirty="0"/>
                        <a:t>62%</a:t>
                      </a:r>
                      <a:endParaRPr sz="1100" dirty="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a:t>61%</a:t>
                      </a:r>
                      <a:endParaRPr sz="110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333139">
                <a:tc>
                  <a:txBody>
                    <a:bodyPr/>
                    <a:lstStyle/>
                    <a:p>
                      <a:pPr marL="0" lvl="0" indent="0" algn="ctr" rtl="0">
                        <a:lnSpc>
                          <a:spcPct val="116727"/>
                        </a:lnSpc>
                        <a:spcBef>
                          <a:spcPts val="0"/>
                        </a:spcBef>
                        <a:spcAft>
                          <a:spcPts val="0"/>
                        </a:spcAft>
                        <a:buNone/>
                      </a:pPr>
                      <a:r>
                        <a:rPr lang="en" sz="1100" b="1"/>
                        <a:t>Fear</a:t>
                      </a:r>
                      <a:endParaRPr sz="1100" b="1"/>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dirty="0">
                          <a:solidFill>
                            <a:schemeClr val="accent1"/>
                          </a:solidFill>
                        </a:rPr>
                        <a:t>0%</a:t>
                      </a:r>
                      <a:endParaRPr sz="1100" dirty="0">
                        <a:solidFill>
                          <a:schemeClr val="accent1"/>
                        </a:solidFill>
                      </a:endParaRPr>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dirty="0">
                          <a:solidFill>
                            <a:schemeClr val="accent1"/>
                          </a:solidFill>
                        </a:rPr>
                        <a:t>24%</a:t>
                      </a:r>
                      <a:endParaRPr sz="1100" dirty="0">
                        <a:solidFill>
                          <a:schemeClr val="accent1"/>
                        </a:solidFill>
                      </a:endParaRPr>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r h="382662">
                <a:tc>
                  <a:txBody>
                    <a:bodyPr/>
                    <a:lstStyle/>
                    <a:p>
                      <a:pPr marL="0" lvl="0" indent="0" algn="ctr" rtl="0">
                        <a:lnSpc>
                          <a:spcPct val="116727"/>
                        </a:lnSpc>
                        <a:spcBef>
                          <a:spcPts val="0"/>
                        </a:spcBef>
                        <a:spcAft>
                          <a:spcPts val="0"/>
                        </a:spcAft>
                        <a:buNone/>
                      </a:pPr>
                      <a:r>
                        <a:rPr lang="en" sz="1100" b="1"/>
                        <a:t>Happiness</a:t>
                      </a:r>
                      <a:endParaRPr sz="1100" b="1"/>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a:t>61%</a:t>
                      </a:r>
                      <a:endParaRPr sz="110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a:t>56%</a:t>
                      </a:r>
                      <a:endParaRPr sz="110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extLst>
                  <a:ext uri="{0D108BD9-81ED-4DB2-BD59-A6C34878D82A}">
                    <a16:rowId xmlns:a16="http://schemas.microsoft.com/office/drawing/2014/main" val="10004"/>
                  </a:ext>
                </a:extLst>
              </a:tr>
              <a:tr h="333139">
                <a:tc>
                  <a:txBody>
                    <a:bodyPr/>
                    <a:lstStyle/>
                    <a:p>
                      <a:pPr marL="0" lvl="0" indent="0" algn="ctr" rtl="0">
                        <a:lnSpc>
                          <a:spcPct val="116727"/>
                        </a:lnSpc>
                        <a:spcBef>
                          <a:spcPts val="0"/>
                        </a:spcBef>
                        <a:spcAft>
                          <a:spcPts val="0"/>
                        </a:spcAft>
                        <a:buNone/>
                      </a:pPr>
                      <a:r>
                        <a:rPr lang="en" sz="1100" b="1"/>
                        <a:t>Sadness</a:t>
                      </a:r>
                      <a:endParaRPr sz="1100" b="1"/>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a:t>55%</a:t>
                      </a:r>
                      <a:endParaRPr sz="110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a:t>53%</a:t>
                      </a:r>
                      <a:endParaRPr sz="110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extLst>
                  <a:ext uri="{0D108BD9-81ED-4DB2-BD59-A6C34878D82A}">
                    <a16:rowId xmlns:a16="http://schemas.microsoft.com/office/drawing/2014/main" val="10005"/>
                  </a:ext>
                </a:extLst>
              </a:tr>
              <a:tr h="333139">
                <a:tc>
                  <a:txBody>
                    <a:bodyPr/>
                    <a:lstStyle/>
                    <a:p>
                      <a:pPr marL="0" lvl="0" indent="0" algn="ctr" rtl="0">
                        <a:lnSpc>
                          <a:spcPct val="116727"/>
                        </a:lnSpc>
                        <a:spcBef>
                          <a:spcPts val="0"/>
                        </a:spcBef>
                        <a:spcAft>
                          <a:spcPts val="0"/>
                        </a:spcAft>
                        <a:buNone/>
                      </a:pPr>
                      <a:r>
                        <a:rPr lang="en" sz="1100" b="1"/>
                        <a:t>Surprise</a:t>
                      </a:r>
                      <a:endParaRPr sz="1100" b="1"/>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dirty="0">
                          <a:solidFill>
                            <a:schemeClr val="accent1"/>
                          </a:solidFill>
                        </a:rPr>
                        <a:t>20%</a:t>
                      </a:r>
                      <a:endParaRPr sz="1100" dirty="0">
                        <a:solidFill>
                          <a:schemeClr val="accent1"/>
                        </a:solidFill>
                      </a:endParaRPr>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dirty="0">
                          <a:solidFill>
                            <a:schemeClr val="accent1"/>
                          </a:solidFill>
                        </a:rPr>
                        <a:t>8%</a:t>
                      </a:r>
                      <a:endParaRPr sz="1100" dirty="0">
                        <a:solidFill>
                          <a:schemeClr val="accent1"/>
                        </a:solidFill>
                      </a:endParaRPr>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extLst>
                  <a:ext uri="{0D108BD9-81ED-4DB2-BD59-A6C34878D82A}">
                    <a16:rowId xmlns:a16="http://schemas.microsoft.com/office/drawing/2014/main" val="10006"/>
                  </a:ext>
                </a:extLst>
              </a:tr>
              <a:tr h="333139">
                <a:tc>
                  <a:txBody>
                    <a:bodyPr/>
                    <a:lstStyle/>
                    <a:p>
                      <a:pPr marL="0" lvl="0" indent="0" algn="ctr" rtl="0">
                        <a:lnSpc>
                          <a:spcPct val="116727"/>
                        </a:lnSpc>
                        <a:spcBef>
                          <a:spcPts val="0"/>
                        </a:spcBef>
                        <a:spcAft>
                          <a:spcPts val="0"/>
                        </a:spcAft>
                        <a:buNone/>
                      </a:pPr>
                      <a:r>
                        <a:rPr lang="en-US" sz="1100" b="1" noProof="0" dirty="0"/>
                        <a:t>Neutral</a:t>
                      </a:r>
                    </a:p>
                  </a:txBody>
                  <a:tcPr marL="68575" marR="68575" marT="91425" marB="91425">
                    <a:lnL w="12700" cap="flat" cmpd="sng">
                      <a:solidFill>
                        <a:srgbClr val="999999"/>
                      </a:solidFill>
                      <a:prstDash val="solid"/>
                      <a:round/>
                      <a:headEnd type="none" w="sm" len="sm"/>
                      <a:tailEnd type="none" w="sm" len="sm"/>
                    </a:lnL>
                    <a:lnR w="12700" cap="flat" cmpd="sng" algn="ctr">
                      <a:solidFill>
                        <a:srgbClr val="999999"/>
                      </a:solidFill>
                      <a:prstDash val="solid"/>
                      <a:round/>
                      <a:headEnd type="none" w="sm" len="sm"/>
                      <a:tailEnd type="none" w="sm" len="sm"/>
                    </a:lnR>
                    <a:lnT w="12700" cap="flat" cmpd="sng" algn="ctr">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fr-CH" sz="1100" dirty="0"/>
                        <a:t>40%</a:t>
                      </a:r>
                      <a:endParaRPr sz="1100" dirty="0"/>
                    </a:p>
                  </a:txBody>
                  <a:tcPr marL="68575" marR="68575" marT="91425" marB="91425">
                    <a:lnL w="12700" cap="flat" cmpd="sng" algn="ctr">
                      <a:solidFill>
                        <a:srgbClr val="999999"/>
                      </a:solidFill>
                      <a:prstDash val="solid"/>
                      <a:round/>
                      <a:headEnd type="none" w="sm" len="sm"/>
                      <a:tailEnd type="none" w="sm" len="sm"/>
                    </a:lnL>
                    <a:lnR w="12700" cap="flat" cmpd="sng" algn="ctr">
                      <a:solidFill>
                        <a:srgbClr val="999999"/>
                      </a:solidFill>
                      <a:prstDash val="solid"/>
                      <a:round/>
                      <a:headEnd type="none" w="sm" len="sm"/>
                      <a:tailEnd type="none" w="sm" len="sm"/>
                    </a:lnR>
                    <a:lnT w="12700" cap="flat" cmpd="sng" algn="ctr">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fr-CH" sz="1100" dirty="0"/>
                        <a:t>45%</a:t>
                      </a:r>
                      <a:endParaRPr sz="1100" dirty="0"/>
                    </a:p>
                  </a:txBody>
                  <a:tcPr marL="68575" marR="68575" marT="91425" marB="91425">
                    <a:lnL w="12700" cap="flat" cmpd="sng" algn="ctr">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lgn="ctr">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extLst>
                  <a:ext uri="{0D108BD9-81ED-4DB2-BD59-A6C34878D82A}">
                    <a16:rowId xmlns:a16="http://schemas.microsoft.com/office/drawing/2014/main" val="2742840708"/>
                  </a:ext>
                </a:extLst>
              </a:tr>
              <a:tr h="333139">
                <a:tc>
                  <a:txBody>
                    <a:bodyPr/>
                    <a:lstStyle/>
                    <a:p>
                      <a:pPr marL="0" lvl="0" indent="0" algn="ctr" rtl="0">
                        <a:lnSpc>
                          <a:spcPct val="116727"/>
                        </a:lnSpc>
                        <a:spcBef>
                          <a:spcPts val="0"/>
                        </a:spcBef>
                        <a:spcAft>
                          <a:spcPts val="0"/>
                        </a:spcAft>
                        <a:buNone/>
                      </a:pPr>
                      <a:r>
                        <a:rPr lang="en" sz="1100" b="1"/>
                        <a:t>Total</a:t>
                      </a:r>
                      <a:endParaRPr sz="1100" b="1"/>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b="1"/>
                        <a:t>41%</a:t>
                      </a:r>
                      <a:endParaRPr sz="1100" b="1"/>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tc>
                  <a:txBody>
                    <a:bodyPr/>
                    <a:lstStyle/>
                    <a:p>
                      <a:pPr marL="0" lvl="0" indent="0" algn="ctr" rtl="0">
                        <a:lnSpc>
                          <a:spcPct val="116727"/>
                        </a:lnSpc>
                        <a:spcBef>
                          <a:spcPts val="0"/>
                        </a:spcBef>
                        <a:spcAft>
                          <a:spcPts val="0"/>
                        </a:spcAft>
                        <a:buNone/>
                      </a:pPr>
                      <a:r>
                        <a:rPr lang="en" sz="1100" b="1" dirty="0"/>
                        <a:t>45%</a:t>
                      </a:r>
                      <a:endParaRPr sz="1100" b="1" dirty="0"/>
                    </a:p>
                  </a:txBody>
                  <a:tcPr marL="68575" marR="68575" marT="91425" marB="91425">
                    <a:lnL w="12700" cap="flat" cmpd="sng">
                      <a:solidFill>
                        <a:srgbClr val="999999"/>
                      </a:solidFill>
                      <a:prstDash val="solid"/>
                      <a:round/>
                      <a:headEnd type="none" w="sm" len="sm"/>
                      <a:tailEnd type="none" w="sm" len="sm"/>
                    </a:lnL>
                    <a:lnR w="12700" cap="flat" cmpd="sng">
                      <a:solidFill>
                        <a:srgbClr val="999999"/>
                      </a:solidFill>
                      <a:prstDash val="solid"/>
                      <a:round/>
                      <a:headEnd type="none" w="sm" len="sm"/>
                      <a:tailEnd type="none" w="sm" len="sm"/>
                    </a:lnR>
                    <a:lnT w="12700" cap="flat" cmpd="sng">
                      <a:solidFill>
                        <a:srgbClr val="999999"/>
                      </a:solidFill>
                      <a:prstDash val="solid"/>
                      <a:round/>
                      <a:headEnd type="none" w="sm" len="sm"/>
                      <a:tailEnd type="none" w="sm" len="sm"/>
                    </a:lnT>
                    <a:lnB w="12700" cap="flat" cmpd="sng">
                      <a:solidFill>
                        <a:srgbClr val="999999"/>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 name="Google Shape;167;gf83f4f1a5f_0_87">
            <a:extLst>
              <a:ext uri="{FF2B5EF4-FFF2-40B4-BE49-F238E27FC236}">
                <a16:creationId xmlns:a16="http://schemas.microsoft.com/office/drawing/2014/main" id="{6B709750-6488-2E47-AB70-7794994E5B2A}"/>
              </a:ext>
            </a:extLst>
          </p:cNvPr>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
        <p:nvSpPr>
          <p:cNvPr id="2" name="TextBox 1">
            <a:extLst>
              <a:ext uri="{FF2B5EF4-FFF2-40B4-BE49-F238E27FC236}">
                <a16:creationId xmlns:a16="http://schemas.microsoft.com/office/drawing/2014/main" id="{14A72BFB-B7E2-7848-A366-669A18B9E980}"/>
              </a:ext>
            </a:extLst>
          </p:cNvPr>
          <p:cNvSpPr txBox="1"/>
          <p:nvPr/>
        </p:nvSpPr>
        <p:spPr>
          <a:xfrm>
            <a:off x="1310295" y="4514160"/>
            <a:ext cx="2856603" cy="276999"/>
          </a:xfrm>
          <a:prstGeom prst="rect">
            <a:avLst/>
          </a:prstGeom>
          <a:noFill/>
        </p:spPr>
        <p:txBody>
          <a:bodyPr wrap="square" rtlCol="0">
            <a:spAutoFit/>
          </a:bodyPr>
          <a:lstStyle/>
          <a:p>
            <a:pPr algn="ctr"/>
            <a:r>
              <a:rPr lang="en-US" sz="1200" i="1" dirty="0"/>
              <a:t>Results of our best recording</a:t>
            </a:r>
          </a:p>
        </p:txBody>
      </p:sp>
    </p:spTree>
    <p:extLst>
      <p:ext uri="{BB962C8B-B14F-4D97-AF65-F5344CB8AC3E}">
        <p14:creationId xmlns:p14="http://schemas.microsoft.com/office/powerpoint/2010/main" val="2640182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9"/>
          <p:cNvSpPr txBox="1">
            <a:spLocks noGrp="1"/>
          </p:cNvSpPr>
          <p:nvPr>
            <p:ph type="title"/>
          </p:nvPr>
        </p:nvSpPr>
        <p:spPr>
          <a:xfrm>
            <a:off x="904875" y="131032"/>
            <a:ext cx="7587689" cy="1072753"/>
          </a:xfrm>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ct val="56250"/>
              <a:buNone/>
            </a:pPr>
            <a:r>
              <a:rPr lang="en" dirty="0"/>
              <a:t>Eyeglasses Influence  Performances</a:t>
            </a:r>
          </a:p>
        </p:txBody>
      </p:sp>
      <p:sp>
        <p:nvSpPr>
          <p:cNvPr id="8" name="Google Shape;167;gf83f4f1a5f_0_87">
            <a:extLst>
              <a:ext uri="{FF2B5EF4-FFF2-40B4-BE49-F238E27FC236}">
                <a16:creationId xmlns:a16="http://schemas.microsoft.com/office/drawing/2014/main" id="{B2A202C1-033C-5B4C-B830-6F863AF337FC}"/>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
        <p:nvSpPr>
          <p:cNvPr id="243" name="Google Shape;243;p9"/>
          <p:cNvSpPr txBox="1">
            <a:spLocks noGrp="1"/>
          </p:cNvSpPr>
          <p:nvPr>
            <p:ph type="sldNum" idx="12"/>
          </p:nvPr>
        </p:nvSpPr>
        <p:spPr>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15</a:t>
            </a:fld>
            <a:endParaRPr/>
          </a:p>
        </p:txBody>
      </p:sp>
      <p:pic>
        <p:nvPicPr>
          <p:cNvPr id="9" name="Picture 8" descr="Graphical user interface, application&#10;&#10;Description automatically generated">
            <a:extLst>
              <a:ext uri="{FF2B5EF4-FFF2-40B4-BE49-F238E27FC236}">
                <a16:creationId xmlns:a16="http://schemas.microsoft.com/office/drawing/2014/main" id="{E06A3223-5CC6-FA4C-B163-171D196BF0AF}"/>
              </a:ext>
            </a:extLst>
          </p:cNvPr>
          <p:cNvPicPr>
            <a:picLocks noChangeAspect="1"/>
          </p:cNvPicPr>
          <p:nvPr/>
        </p:nvPicPr>
        <p:blipFill>
          <a:blip r:embed="rId3"/>
          <a:stretch>
            <a:fillRect/>
          </a:stretch>
        </p:blipFill>
        <p:spPr>
          <a:xfrm>
            <a:off x="4863404" y="1203784"/>
            <a:ext cx="3958528" cy="3085469"/>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C8508ACA-D792-1A48-B71C-9109A93D98DB}"/>
              </a:ext>
            </a:extLst>
          </p:cNvPr>
          <p:cNvPicPr>
            <a:picLocks noChangeAspect="1"/>
          </p:cNvPicPr>
          <p:nvPr/>
        </p:nvPicPr>
        <p:blipFill>
          <a:blip r:embed="rId4"/>
          <a:stretch>
            <a:fillRect/>
          </a:stretch>
        </p:blipFill>
        <p:spPr>
          <a:xfrm>
            <a:off x="904875" y="1203785"/>
            <a:ext cx="3958528" cy="3085469"/>
          </a:xfrm>
          <a:prstGeom prst="rect">
            <a:avLst/>
          </a:prstGeom>
        </p:spPr>
      </p:pic>
      <p:sp>
        <p:nvSpPr>
          <p:cNvPr id="12" name="TextBox 11">
            <a:extLst>
              <a:ext uri="{FF2B5EF4-FFF2-40B4-BE49-F238E27FC236}">
                <a16:creationId xmlns:a16="http://schemas.microsoft.com/office/drawing/2014/main" id="{8B9D0324-1637-A340-9941-356B2B35B97F}"/>
              </a:ext>
            </a:extLst>
          </p:cNvPr>
          <p:cNvSpPr txBox="1"/>
          <p:nvPr/>
        </p:nvSpPr>
        <p:spPr>
          <a:xfrm>
            <a:off x="1234243" y="4313287"/>
            <a:ext cx="3299792" cy="461665"/>
          </a:xfrm>
          <a:prstGeom prst="rect">
            <a:avLst/>
          </a:prstGeom>
          <a:noFill/>
        </p:spPr>
        <p:txBody>
          <a:bodyPr wrap="square" rtlCol="0">
            <a:spAutoFit/>
          </a:bodyPr>
          <a:lstStyle/>
          <a:p>
            <a:pPr algn="ctr"/>
            <a:r>
              <a:rPr lang="en-US" sz="1200" i="1" dirty="0"/>
              <a:t>Participant without eyeglasses</a:t>
            </a:r>
          </a:p>
          <a:p>
            <a:pPr algn="ctr"/>
            <a:r>
              <a:rPr lang="en-US" sz="1200" i="1" dirty="0"/>
              <a:t>40% accuracy</a:t>
            </a:r>
          </a:p>
        </p:txBody>
      </p:sp>
      <p:sp>
        <p:nvSpPr>
          <p:cNvPr id="16" name="TextBox 15">
            <a:extLst>
              <a:ext uri="{FF2B5EF4-FFF2-40B4-BE49-F238E27FC236}">
                <a16:creationId xmlns:a16="http://schemas.microsoft.com/office/drawing/2014/main" id="{1325301C-1AF0-EF44-A1FC-648FFBE26B3E}"/>
              </a:ext>
            </a:extLst>
          </p:cNvPr>
          <p:cNvSpPr txBox="1"/>
          <p:nvPr/>
        </p:nvSpPr>
        <p:spPr>
          <a:xfrm>
            <a:off x="5192772" y="4313287"/>
            <a:ext cx="3299792" cy="461665"/>
          </a:xfrm>
          <a:prstGeom prst="rect">
            <a:avLst/>
          </a:prstGeom>
          <a:noFill/>
        </p:spPr>
        <p:txBody>
          <a:bodyPr wrap="square" rtlCol="0">
            <a:spAutoFit/>
          </a:bodyPr>
          <a:lstStyle/>
          <a:p>
            <a:pPr algn="ctr"/>
            <a:r>
              <a:rPr lang="en-US" sz="1200" i="1" dirty="0"/>
              <a:t>Participant with eyeglasses</a:t>
            </a:r>
          </a:p>
          <a:p>
            <a:pPr algn="ctr"/>
            <a:r>
              <a:rPr lang="en-US" sz="1200" i="1" dirty="0"/>
              <a:t>45% accuracy</a:t>
            </a:r>
          </a:p>
        </p:txBody>
      </p:sp>
    </p:spTree>
    <p:extLst>
      <p:ext uri="{BB962C8B-B14F-4D97-AF65-F5344CB8AC3E}">
        <p14:creationId xmlns:p14="http://schemas.microsoft.com/office/powerpoint/2010/main" val="4288847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0"/>
          <p:cNvSpPr txBox="1">
            <a:spLocks noGrp="1"/>
          </p:cNvSpPr>
          <p:nvPr>
            <p:ph type="body" idx="1"/>
          </p:nvPr>
        </p:nvSpPr>
        <p:spPr>
          <a:xfrm>
            <a:off x="904751" y="1203785"/>
            <a:ext cx="7726363" cy="3386772"/>
          </a:xfrm>
          <a:prstGeom prst="rect">
            <a:avLst/>
          </a:prstGeom>
          <a:noFill/>
          <a:ln>
            <a:noFill/>
          </a:ln>
        </p:spPr>
        <p:txBody>
          <a:bodyPr spcFirstLastPara="1" wrap="square" lIns="180000" tIns="45700" rIns="91425" bIns="45700" anchor="t" anchorCtr="0">
            <a:normAutofit/>
          </a:bodyPr>
          <a:lstStyle/>
          <a:p>
            <a:pPr marL="457200" lvl="0" indent="-331470" algn="l" rtl="0">
              <a:lnSpc>
                <a:spcPct val="90000"/>
              </a:lnSpc>
              <a:spcBef>
                <a:spcPts val="750"/>
              </a:spcBef>
              <a:spcAft>
                <a:spcPts val="0"/>
              </a:spcAft>
              <a:buSzPts val="1620"/>
              <a:buChar char="▪"/>
            </a:pPr>
            <a:r>
              <a:rPr lang="en" dirty="0"/>
              <a:t>Increase training database size</a:t>
            </a:r>
            <a:endParaRPr dirty="0"/>
          </a:p>
          <a:p>
            <a:pPr marL="914400" lvl="1" indent="-342900" algn="l" rtl="0">
              <a:lnSpc>
                <a:spcPct val="90000"/>
              </a:lnSpc>
              <a:spcBef>
                <a:spcPts val="750"/>
              </a:spcBef>
              <a:spcAft>
                <a:spcPts val="0"/>
              </a:spcAft>
              <a:buSzPts val="1800"/>
              <a:buChar char="•"/>
            </a:pPr>
            <a:r>
              <a:rPr lang="en" dirty="0"/>
              <a:t>More diverse participants</a:t>
            </a:r>
          </a:p>
          <a:p>
            <a:pPr marL="914400" lvl="1" indent="-342900" algn="l" rtl="0">
              <a:lnSpc>
                <a:spcPct val="90000"/>
              </a:lnSpc>
              <a:spcBef>
                <a:spcPts val="750"/>
              </a:spcBef>
              <a:spcAft>
                <a:spcPts val="0"/>
              </a:spcAft>
              <a:buSzPts val="1800"/>
              <a:buChar char="•"/>
            </a:pPr>
            <a:r>
              <a:rPr lang="en" dirty="0"/>
              <a:t>Also for evaluation</a:t>
            </a:r>
          </a:p>
          <a:p>
            <a:pPr lvl="0"/>
            <a:r>
              <a:rPr lang="en-GB" dirty="0"/>
              <a:t>Action Units recognition</a:t>
            </a:r>
          </a:p>
          <a:p>
            <a:pPr lvl="1">
              <a:spcBef>
                <a:spcPts val="750"/>
              </a:spcBef>
            </a:pPr>
            <a:r>
              <a:rPr lang="en-GB" dirty="0"/>
              <a:t>Build different emotion recognition system based on AUs</a:t>
            </a:r>
          </a:p>
          <a:p>
            <a:pPr lvl="1">
              <a:spcBef>
                <a:spcPts val="750"/>
              </a:spcBef>
            </a:pPr>
            <a:r>
              <a:rPr lang="en-GB" dirty="0"/>
              <a:t>Use AUs-Emotions mapping system</a:t>
            </a:r>
            <a:endParaRPr dirty="0"/>
          </a:p>
          <a:p>
            <a:pPr marL="457200" lvl="0" indent="-331470" algn="l" rtl="0">
              <a:lnSpc>
                <a:spcPct val="90000"/>
              </a:lnSpc>
              <a:spcBef>
                <a:spcPts val="750"/>
              </a:spcBef>
              <a:spcAft>
                <a:spcPts val="0"/>
              </a:spcAft>
              <a:buSzPts val="1620"/>
              <a:buChar char="▪"/>
            </a:pPr>
            <a:r>
              <a:rPr lang="en" dirty="0"/>
              <a:t>Online evaluation</a:t>
            </a:r>
            <a:endParaRPr dirty="0"/>
          </a:p>
          <a:p>
            <a:pPr marL="914400" lvl="1" indent="-342900" algn="l" rtl="0">
              <a:lnSpc>
                <a:spcPct val="90000"/>
              </a:lnSpc>
              <a:spcBef>
                <a:spcPts val="750"/>
              </a:spcBef>
              <a:spcAft>
                <a:spcPts val="0"/>
              </a:spcAft>
              <a:buSzPts val="1800"/>
              <a:buChar char="•"/>
            </a:pPr>
            <a:r>
              <a:rPr lang="en" dirty="0"/>
              <a:t>Build a VR application enabling live emotion recognition</a:t>
            </a:r>
          </a:p>
          <a:p>
            <a:pPr lvl="1">
              <a:spcBef>
                <a:spcPts val="750"/>
              </a:spcBef>
            </a:pPr>
            <a:r>
              <a:rPr lang="en-GB" dirty="0"/>
              <a:t>Lab Streaming Layer or OSC</a:t>
            </a:r>
            <a:endParaRPr dirty="0"/>
          </a:p>
        </p:txBody>
      </p:sp>
      <p:sp>
        <p:nvSpPr>
          <p:cNvPr id="255" name="Google Shape;255;p10"/>
          <p:cNvSpPr txBox="1">
            <a:spLocks noGrp="1"/>
          </p:cNvSpPr>
          <p:nvPr>
            <p:ph type="title"/>
          </p:nvPr>
        </p:nvSpPr>
        <p:spPr>
          <a:xfrm>
            <a:off x="904875" y="131032"/>
            <a:ext cx="3667125" cy="1072753"/>
          </a:xfrm>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ts val="1800"/>
              <a:buNone/>
            </a:pPr>
            <a:r>
              <a:rPr lang="en"/>
              <a:t>Future Work</a:t>
            </a:r>
            <a:endParaRPr/>
          </a:p>
        </p:txBody>
      </p:sp>
      <p:sp>
        <p:nvSpPr>
          <p:cNvPr id="256" name="Google Shape;256;p10"/>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16</a:t>
            </a:fld>
            <a:endParaRPr/>
          </a:p>
        </p:txBody>
      </p:sp>
      <p:sp>
        <p:nvSpPr>
          <p:cNvPr id="6" name="Google Shape;167;gf83f4f1a5f_0_87">
            <a:extLst>
              <a:ext uri="{FF2B5EF4-FFF2-40B4-BE49-F238E27FC236}">
                <a16:creationId xmlns:a16="http://schemas.microsoft.com/office/drawing/2014/main" id="{F899ED22-EBC4-3241-861A-46C1E520B8CC}"/>
              </a:ext>
            </a:extLst>
          </p:cNvPr>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fb620ad48c_0_31"/>
          <p:cNvSpPr txBox="1">
            <a:spLocks noGrp="1"/>
          </p:cNvSpPr>
          <p:nvPr>
            <p:ph type="body" idx="1"/>
          </p:nvPr>
        </p:nvSpPr>
        <p:spPr>
          <a:xfrm>
            <a:off x="5167874" y="1015825"/>
            <a:ext cx="3463363" cy="3530400"/>
          </a:xfrm>
          <a:prstGeom prst="rect">
            <a:avLst/>
          </a:prstGeom>
          <a:noFill/>
          <a:ln>
            <a:noFill/>
          </a:ln>
        </p:spPr>
        <p:txBody>
          <a:bodyPr spcFirstLastPara="1" wrap="square" lIns="180000" tIns="45700" rIns="91425" bIns="45700" anchor="t" anchorCtr="0">
            <a:normAutofit/>
          </a:bodyPr>
          <a:lstStyle/>
          <a:p>
            <a:pPr lvl="0">
              <a:spcBef>
                <a:spcPts val="1000"/>
              </a:spcBef>
            </a:pPr>
            <a:r>
              <a:rPr lang="en-US" dirty="0"/>
              <a:t>Limitations</a:t>
            </a:r>
          </a:p>
          <a:p>
            <a:pPr lvl="1" indent="-331470">
              <a:spcBef>
                <a:spcPts val="1000"/>
              </a:spcBef>
              <a:buSzPts val="1620"/>
              <a:buChar char="▪"/>
            </a:pPr>
            <a:r>
              <a:rPr lang="en-US" dirty="0"/>
              <a:t>Number of participants</a:t>
            </a:r>
          </a:p>
          <a:p>
            <a:pPr lvl="1" indent="-331470">
              <a:spcBef>
                <a:spcPts val="1000"/>
              </a:spcBef>
              <a:buSzPts val="1620"/>
              <a:buChar char="▪"/>
            </a:pPr>
            <a:r>
              <a:rPr lang="en-US" dirty="0"/>
              <a:t>Accuracy of models</a:t>
            </a:r>
            <a:endParaRPr lang="fr-CH" dirty="0"/>
          </a:p>
          <a:p>
            <a:pPr>
              <a:spcBef>
                <a:spcPts val="1000"/>
              </a:spcBef>
            </a:pPr>
            <a:r>
              <a:rPr lang="fr-CH" dirty="0" err="1"/>
              <a:t>Blendshapes</a:t>
            </a:r>
            <a:r>
              <a:rPr lang="fr-CH" dirty="0"/>
              <a:t> usage for </a:t>
            </a:r>
            <a:r>
              <a:rPr lang="fr-CH" dirty="0" err="1"/>
              <a:t>emotion</a:t>
            </a:r>
            <a:r>
              <a:rPr lang="fr-CH" dirty="0"/>
              <a:t> recognition</a:t>
            </a:r>
            <a:endParaRPr lang="en-US" dirty="0"/>
          </a:p>
        </p:txBody>
      </p:sp>
      <p:sp>
        <p:nvSpPr>
          <p:cNvPr id="263" name="Google Shape;263;gfb620ad48c_0_31"/>
          <p:cNvSpPr txBox="1">
            <a:spLocks noGrp="1"/>
          </p:cNvSpPr>
          <p:nvPr>
            <p:ph type="title"/>
          </p:nvPr>
        </p:nvSpPr>
        <p:spPr>
          <a:xfrm>
            <a:off x="904875" y="131028"/>
            <a:ext cx="3667200" cy="646800"/>
          </a:xfrm>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ts val="3200"/>
              <a:buFont typeface="Libre Franklin"/>
              <a:buNone/>
            </a:pPr>
            <a:r>
              <a:rPr lang="en"/>
              <a:t>Conclusion</a:t>
            </a:r>
            <a:endParaRPr/>
          </a:p>
        </p:txBody>
      </p:sp>
      <p:sp>
        <p:nvSpPr>
          <p:cNvPr id="265" name="Google Shape;265;gfb620ad48c_0_31"/>
          <p:cNvSpPr txBox="1">
            <a:spLocks noGrp="1"/>
          </p:cNvSpPr>
          <p:nvPr>
            <p:ph type="sldNum" idx="12"/>
          </p:nvPr>
        </p:nvSpPr>
        <p:spPr>
          <a:xfrm>
            <a:off x="8631238" y="195263"/>
            <a:ext cx="512700" cy="163500"/>
          </a:xfrm>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solidFill>
                  <a:schemeClr val="dk1"/>
                </a:solidFill>
              </a:rPr>
              <a:t>17</a:t>
            </a:fld>
            <a:endParaRPr>
              <a:solidFill>
                <a:schemeClr val="dk1"/>
              </a:solidFill>
            </a:endParaRPr>
          </a:p>
        </p:txBody>
      </p:sp>
      <p:pic>
        <p:nvPicPr>
          <p:cNvPr id="266" name="Google Shape;266;gfb620ad48c_0_31"/>
          <p:cNvPicPr preferRelativeResize="0"/>
          <p:nvPr/>
        </p:nvPicPr>
        <p:blipFill rotWithShape="1">
          <a:blip r:embed="rId3">
            <a:alphaModFix/>
          </a:blip>
          <a:srcRect/>
          <a:stretch/>
        </p:blipFill>
        <p:spPr>
          <a:xfrm>
            <a:off x="904875" y="1015825"/>
            <a:ext cx="4189874" cy="2356800"/>
          </a:xfrm>
          <a:prstGeom prst="rect">
            <a:avLst/>
          </a:prstGeom>
          <a:noFill/>
          <a:ln>
            <a:noFill/>
          </a:ln>
        </p:spPr>
      </p:pic>
      <p:sp>
        <p:nvSpPr>
          <p:cNvPr id="267" name="Google Shape;267;gfb620ad48c_0_31"/>
          <p:cNvSpPr txBox="1"/>
          <p:nvPr/>
        </p:nvSpPr>
        <p:spPr>
          <a:xfrm>
            <a:off x="904875" y="4509288"/>
            <a:ext cx="5062292"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en" sz="900" b="0" i="0" u="none" strike="noStrike" cap="none" dirty="0" err="1">
                <a:solidFill>
                  <a:srgbClr val="000000"/>
                </a:solidFill>
                <a:latin typeface="Arial"/>
                <a:ea typeface="Arial"/>
                <a:cs typeface="Arial"/>
                <a:sym typeface="Arial"/>
              </a:rPr>
              <a:t>Frooxius</a:t>
            </a:r>
            <a:r>
              <a:rPr lang="en" sz="900" b="0" i="0" u="none" strike="noStrike" cap="none" dirty="0">
                <a:solidFill>
                  <a:srgbClr val="000000"/>
                </a:solidFill>
                <a:latin typeface="Arial"/>
                <a:ea typeface="Arial"/>
                <a:cs typeface="Arial"/>
                <a:sym typeface="Arial"/>
              </a:rPr>
              <a:t>. (2021, March 13). </a:t>
            </a:r>
            <a:r>
              <a:rPr lang="en" sz="900" b="0" i="1" u="none" strike="noStrike" cap="none" dirty="0">
                <a:solidFill>
                  <a:srgbClr val="000000"/>
                </a:solidFill>
                <a:latin typeface="Arial"/>
                <a:ea typeface="Arial"/>
                <a:cs typeface="Arial"/>
                <a:sym typeface="Arial"/>
              </a:rPr>
              <a:t>Setting up avatars for VIVE Facial Tracker in Neos VR &amp; Custom Scripting (tutorial)</a:t>
            </a:r>
            <a:r>
              <a:rPr lang="en" sz="900" b="0" i="0" u="none" strike="noStrike" cap="none" dirty="0">
                <a:solidFill>
                  <a:srgbClr val="000000"/>
                </a:solidFill>
                <a:latin typeface="Arial"/>
                <a:ea typeface="Arial"/>
                <a:cs typeface="Arial"/>
                <a:sym typeface="Arial"/>
              </a:rPr>
              <a:t> [Video]. </a:t>
            </a:r>
            <a:r>
              <a:rPr lang="en" sz="900" b="0" i="0" u="none" strike="noStrike" cap="none" dirty="0" err="1">
                <a:solidFill>
                  <a:srgbClr val="000000"/>
                </a:solidFill>
                <a:latin typeface="Arial"/>
                <a:ea typeface="Arial"/>
                <a:cs typeface="Arial"/>
                <a:sym typeface="Arial"/>
              </a:rPr>
              <a:t>Youtube</a:t>
            </a:r>
            <a:r>
              <a:rPr lang="en" sz="900" b="0" i="0" u="none" strike="noStrike" cap="none" dirty="0">
                <a:solidFill>
                  <a:srgbClr val="000000"/>
                </a:solidFill>
                <a:latin typeface="Arial"/>
                <a:ea typeface="Arial"/>
                <a:cs typeface="Arial"/>
                <a:sym typeface="Arial"/>
              </a:rPr>
              <a:t>. https://</a:t>
            </a:r>
            <a:r>
              <a:rPr lang="en" sz="900" b="0" i="0" u="none" strike="noStrike" cap="none" dirty="0" err="1">
                <a:solidFill>
                  <a:srgbClr val="000000"/>
                </a:solidFill>
                <a:latin typeface="Arial"/>
                <a:ea typeface="Arial"/>
                <a:cs typeface="Arial"/>
                <a:sym typeface="Arial"/>
              </a:rPr>
              <a:t>www.youtube.com</a:t>
            </a:r>
            <a:r>
              <a:rPr lang="en" sz="900" b="0" i="0" u="none" strike="noStrike" cap="none" dirty="0">
                <a:solidFill>
                  <a:srgbClr val="000000"/>
                </a:solidFill>
                <a:latin typeface="Arial"/>
                <a:ea typeface="Arial"/>
                <a:cs typeface="Arial"/>
                <a:sym typeface="Arial"/>
              </a:rPr>
              <a:t>/</a:t>
            </a:r>
            <a:r>
              <a:rPr lang="en" sz="900" b="0" i="0" u="none" strike="noStrike" cap="none" dirty="0" err="1">
                <a:solidFill>
                  <a:srgbClr val="000000"/>
                </a:solidFill>
                <a:latin typeface="Arial"/>
                <a:ea typeface="Arial"/>
                <a:cs typeface="Arial"/>
                <a:sym typeface="Arial"/>
              </a:rPr>
              <a:t>watch?v</a:t>
            </a:r>
            <a:r>
              <a:rPr lang="en" sz="900" b="0" i="0" u="none" strike="noStrike" cap="none" dirty="0">
                <a:solidFill>
                  <a:srgbClr val="000000"/>
                </a:solidFill>
                <a:latin typeface="Arial"/>
                <a:ea typeface="Arial"/>
                <a:cs typeface="Arial"/>
                <a:sym typeface="Arial"/>
              </a:rPr>
              <a:t>=OHyl90_X9SQ</a:t>
            </a:r>
            <a:endParaRPr sz="1400" b="0" i="0" u="none" strike="noStrike" cap="none" dirty="0">
              <a:solidFill>
                <a:srgbClr val="000000"/>
              </a:solidFill>
              <a:latin typeface="Arial"/>
              <a:ea typeface="Arial"/>
              <a:cs typeface="Arial"/>
              <a:sym typeface="Arial"/>
            </a:endParaRPr>
          </a:p>
        </p:txBody>
      </p:sp>
      <p:sp>
        <p:nvSpPr>
          <p:cNvPr id="8" name="Google Shape;167;gf83f4f1a5f_0_87">
            <a:extLst>
              <a:ext uri="{FF2B5EF4-FFF2-40B4-BE49-F238E27FC236}">
                <a16:creationId xmlns:a16="http://schemas.microsoft.com/office/drawing/2014/main" id="{6ECC7337-3896-2F42-84DC-7770B7BFB51B}"/>
              </a:ext>
            </a:extLst>
          </p:cNvPr>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8" name="Picture Placeholder 7" descr="A picture containing text&#10;&#10;Description automatically generated">
            <a:extLst>
              <a:ext uri="{FF2B5EF4-FFF2-40B4-BE49-F238E27FC236}">
                <a16:creationId xmlns:a16="http://schemas.microsoft.com/office/drawing/2014/main" id="{92C11BAF-5439-5A4F-9F97-056854749487}"/>
              </a:ext>
            </a:extLst>
          </p:cNvPr>
          <p:cNvPicPr>
            <a:picLocks noGrp="1" noChangeAspect="1"/>
          </p:cNvPicPr>
          <p:nvPr>
            <p:ph type="pic" idx="2"/>
          </p:nvPr>
        </p:nvPicPr>
        <p:blipFill>
          <a:blip r:embed="rId3"/>
          <a:srcRect t="3179" b="3179"/>
          <a:stretch>
            <a:fillRect/>
          </a:stretch>
        </p:blipFill>
        <p:spPr/>
      </p:pic>
      <p:sp>
        <p:nvSpPr>
          <p:cNvPr id="274" name="Google Shape;274;g108cc58cbca_2_23"/>
          <p:cNvSpPr txBox="1">
            <a:spLocks noGrp="1"/>
          </p:cNvSpPr>
          <p:nvPr>
            <p:ph type="title"/>
          </p:nvPr>
        </p:nvSpPr>
        <p:spPr>
          <a:prstGeom prst="rect">
            <a:avLst/>
          </a:prstGeom>
          <a:solidFill>
            <a:srgbClr val="363430"/>
          </a:solidFill>
        </p:spPr>
        <p:txBody>
          <a:bodyPr spcFirstLastPara="1" wrap="square" lIns="180000" tIns="0" rIns="72000" bIns="46800" anchor="ctr" anchorCtr="0">
            <a:normAutofit/>
          </a:bodyPr>
          <a:lstStyle/>
          <a:p>
            <a:pPr marL="0" lvl="0" indent="0" algn="l" rtl="0">
              <a:spcBef>
                <a:spcPts val="0"/>
              </a:spcBef>
              <a:spcAft>
                <a:spcPts val="0"/>
              </a:spcAft>
              <a:buNone/>
            </a:pPr>
            <a:r>
              <a:rPr lang="en" dirty="0"/>
              <a:t>Many thanks!</a:t>
            </a:r>
            <a:endParaRPr dirty="0"/>
          </a:p>
        </p:txBody>
      </p:sp>
      <p:sp>
        <p:nvSpPr>
          <p:cNvPr id="276" name="Google Shape;276;g108cc58cbca_2_23"/>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a:t>IMMERSIVE INTERACTIVE RESEARCH GROUP </a:t>
            </a:r>
            <a:endParaRPr/>
          </a:p>
        </p:txBody>
      </p:sp>
      <p:sp>
        <p:nvSpPr>
          <p:cNvPr id="275" name="Google Shape;275;g108cc58cbca_2_23"/>
          <p:cNvSpPr txBox="1">
            <a:spLocks noGrp="1"/>
          </p:cNvSpPr>
          <p:nvPr>
            <p:ph type="sldNum" idx="12"/>
          </p:nvPr>
        </p:nvSpPr>
        <p:spPr>
          <a:prstGeom prst="rect">
            <a:avLst/>
          </a:prstGeom>
        </p:spPr>
        <p:txBody>
          <a:bodyPr spcFirstLastPara="1" wrap="square" lIns="90000" tIns="0" rIns="90000" bIns="0" anchor="t" anchorCtr="0">
            <a:noAutofit/>
          </a:bodyPr>
          <a:lstStyle/>
          <a:p>
            <a:pPr marL="0" lvl="0" indent="0" algn="ctr" rtl="0">
              <a:spcBef>
                <a:spcPts val="0"/>
              </a:spcBef>
              <a:spcAft>
                <a:spcPts val="0"/>
              </a:spcAft>
              <a:buClr>
                <a:srgbClr val="000000"/>
              </a:buClr>
              <a:buSzPts val="700"/>
              <a:buFont typeface="Arial"/>
              <a:buNone/>
            </a:pPr>
            <a:fld id="{00000000-1234-1234-1234-123412341234}" type="slidenum">
              <a:rPr lang="en"/>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Google Shape;123;p2"/>
          <p:cNvSpPr txBox="1">
            <a:spLocks noGrp="1"/>
          </p:cNvSpPr>
          <p:nvPr>
            <p:ph type="title"/>
          </p:nvPr>
        </p:nvSpPr>
        <p:spPr>
          <a:xfrm>
            <a:off x="4572000" y="777875"/>
            <a:ext cx="4058920" cy="1793875"/>
          </a:xfrm>
          <a:prstGeom prst="rect">
            <a:avLst/>
          </a:prstGeom>
          <a:noFill/>
          <a:ln>
            <a:noFill/>
          </a:ln>
        </p:spPr>
        <p:txBody>
          <a:bodyPr spcFirstLastPara="1" wrap="square" lIns="180000" tIns="0" rIns="72000" bIns="46800" anchor="ctr" anchorCtr="0">
            <a:normAutofit/>
          </a:bodyPr>
          <a:lstStyle/>
          <a:p>
            <a:pPr marL="0" lvl="0" indent="0" algn="l" rtl="0">
              <a:lnSpc>
                <a:spcPct val="90000"/>
              </a:lnSpc>
              <a:spcBef>
                <a:spcPts val="0"/>
              </a:spcBef>
              <a:spcAft>
                <a:spcPts val="0"/>
              </a:spcAft>
              <a:buClr>
                <a:schemeClr val="lt1"/>
              </a:buClr>
              <a:buSzPts val="3200"/>
              <a:buFont typeface="Libre Franklin"/>
              <a:buNone/>
            </a:pPr>
            <a:r>
              <a:rPr lang="en" dirty="0"/>
              <a:t>Outline</a:t>
            </a:r>
            <a:endParaRPr dirty="0"/>
          </a:p>
        </p:txBody>
      </p:sp>
      <p:sp>
        <p:nvSpPr>
          <p:cNvPr id="124" name="Google Shape;124;p2"/>
          <p:cNvSpPr txBox="1">
            <a:spLocks noGrp="1"/>
          </p:cNvSpPr>
          <p:nvPr>
            <p:ph type="body" idx="1"/>
          </p:nvPr>
        </p:nvSpPr>
        <p:spPr>
          <a:xfrm>
            <a:off x="4572000" y="2139850"/>
            <a:ext cx="4059000" cy="3003900"/>
          </a:xfrm>
          <a:prstGeom prst="rect">
            <a:avLst/>
          </a:prstGeom>
          <a:noFill/>
          <a:ln>
            <a:noFill/>
          </a:ln>
        </p:spPr>
        <p:txBody>
          <a:bodyPr spcFirstLastPara="1" wrap="square" lIns="180000" tIns="45700" rIns="91425" bIns="45700" anchor="t" anchorCtr="0">
            <a:normAutofit/>
          </a:bodyPr>
          <a:lstStyle/>
          <a:p>
            <a:pPr marL="293466" lvl="0" indent="-285750" algn="l" rtl="0">
              <a:lnSpc>
                <a:spcPct val="90000"/>
              </a:lnSpc>
              <a:spcBef>
                <a:spcPts val="750"/>
              </a:spcBef>
              <a:spcAft>
                <a:spcPts val="0"/>
              </a:spcAft>
              <a:buSzPts val="1620"/>
              <a:buFont typeface="Arial"/>
              <a:buChar char="•"/>
            </a:pPr>
            <a:r>
              <a:rPr lang="en" dirty="0"/>
              <a:t>Project Description</a:t>
            </a:r>
            <a:endParaRPr dirty="0"/>
          </a:p>
          <a:p>
            <a:pPr marL="293466" lvl="0" indent="-285750" algn="l" rtl="0">
              <a:lnSpc>
                <a:spcPct val="90000"/>
              </a:lnSpc>
              <a:spcBef>
                <a:spcPts val="750"/>
              </a:spcBef>
              <a:spcAft>
                <a:spcPts val="0"/>
              </a:spcAft>
              <a:buSzPts val="1620"/>
              <a:buFont typeface="Arial"/>
              <a:buChar char="•"/>
            </a:pPr>
            <a:r>
              <a:rPr lang="en" dirty="0"/>
              <a:t>Project Road Map</a:t>
            </a:r>
            <a:endParaRPr dirty="0"/>
          </a:p>
          <a:p>
            <a:pPr marL="293466" lvl="0" indent="-285750" algn="l" rtl="0">
              <a:lnSpc>
                <a:spcPct val="90000"/>
              </a:lnSpc>
              <a:spcBef>
                <a:spcPts val="750"/>
              </a:spcBef>
              <a:spcAft>
                <a:spcPts val="0"/>
              </a:spcAft>
              <a:buSzPts val="1620"/>
              <a:buFont typeface="Arial"/>
              <a:buChar char="•"/>
            </a:pPr>
            <a:r>
              <a:rPr lang="en" dirty="0"/>
              <a:t>Database Creation</a:t>
            </a:r>
            <a:endParaRPr dirty="0"/>
          </a:p>
          <a:p>
            <a:pPr marL="293466" lvl="0" indent="-285750" algn="l" rtl="0">
              <a:lnSpc>
                <a:spcPct val="90000"/>
              </a:lnSpc>
              <a:spcBef>
                <a:spcPts val="750"/>
              </a:spcBef>
              <a:spcAft>
                <a:spcPts val="0"/>
              </a:spcAft>
              <a:buSzPts val="1620"/>
              <a:buFont typeface="Arial"/>
              <a:buChar char="•"/>
            </a:pPr>
            <a:r>
              <a:rPr lang="en" dirty="0"/>
              <a:t>Models Implementation</a:t>
            </a:r>
            <a:endParaRPr dirty="0"/>
          </a:p>
          <a:p>
            <a:pPr marL="293466" lvl="0" indent="-285750" algn="l" rtl="0">
              <a:lnSpc>
                <a:spcPct val="90000"/>
              </a:lnSpc>
              <a:spcBef>
                <a:spcPts val="750"/>
              </a:spcBef>
              <a:spcAft>
                <a:spcPts val="0"/>
              </a:spcAft>
              <a:buSzPts val="1620"/>
              <a:buFont typeface="Arial"/>
              <a:buChar char="•"/>
            </a:pPr>
            <a:r>
              <a:rPr lang="en" dirty="0"/>
              <a:t>Evaluation</a:t>
            </a:r>
            <a:endParaRPr dirty="0"/>
          </a:p>
          <a:p>
            <a:pPr marL="293466" lvl="0" indent="-285750" algn="l" rtl="0">
              <a:lnSpc>
                <a:spcPct val="90000"/>
              </a:lnSpc>
              <a:spcBef>
                <a:spcPts val="750"/>
              </a:spcBef>
              <a:spcAft>
                <a:spcPts val="0"/>
              </a:spcAft>
              <a:buSzPts val="1620"/>
              <a:buFont typeface="Arial"/>
              <a:buChar char="•"/>
            </a:pPr>
            <a:r>
              <a:rPr lang="en" dirty="0"/>
              <a:t>Future work</a:t>
            </a:r>
            <a:endParaRPr dirty="0"/>
          </a:p>
          <a:p>
            <a:pPr marL="293466" lvl="0" indent="-285750" algn="l" rtl="0">
              <a:lnSpc>
                <a:spcPct val="90000"/>
              </a:lnSpc>
              <a:spcBef>
                <a:spcPts val="750"/>
              </a:spcBef>
              <a:spcAft>
                <a:spcPts val="0"/>
              </a:spcAft>
              <a:buSzPts val="1620"/>
              <a:buFont typeface="Arial"/>
              <a:buChar char="•"/>
            </a:pPr>
            <a:r>
              <a:rPr lang="en" dirty="0"/>
              <a:t>Conclusion</a:t>
            </a:r>
            <a:endParaRPr dirty="0"/>
          </a:p>
          <a:p>
            <a:pPr marL="285750" lvl="0" indent="-175164" algn="l" rtl="0">
              <a:lnSpc>
                <a:spcPct val="90000"/>
              </a:lnSpc>
              <a:spcBef>
                <a:spcPts val="750"/>
              </a:spcBef>
              <a:spcAft>
                <a:spcPts val="0"/>
              </a:spcAft>
              <a:buSzPts val="1620"/>
              <a:buNone/>
            </a:pPr>
            <a:endParaRPr dirty="0"/>
          </a:p>
          <a:p>
            <a:pPr marL="285750" lvl="0" indent="-175164" algn="l" rtl="0">
              <a:lnSpc>
                <a:spcPct val="90000"/>
              </a:lnSpc>
              <a:spcBef>
                <a:spcPts val="750"/>
              </a:spcBef>
              <a:spcAft>
                <a:spcPts val="0"/>
              </a:spcAft>
              <a:buSzPts val="1620"/>
              <a:buNone/>
            </a:pPr>
            <a:endParaRPr dirty="0"/>
          </a:p>
          <a:p>
            <a:pPr marL="285750" lvl="0" indent="-182880" algn="l" rtl="0">
              <a:lnSpc>
                <a:spcPct val="90000"/>
              </a:lnSpc>
              <a:spcBef>
                <a:spcPts val="750"/>
              </a:spcBef>
              <a:spcAft>
                <a:spcPts val="0"/>
              </a:spcAft>
              <a:buSzPts val="1620"/>
              <a:buFont typeface="Arial"/>
              <a:buNone/>
            </a:pPr>
            <a:endParaRPr dirty="0"/>
          </a:p>
        </p:txBody>
      </p:sp>
      <p:sp>
        <p:nvSpPr>
          <p:cNvPr id="126" name="Google Shape;126;p2"/>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2</a:t>
            </a:fld>
            <a:endParaRPr/>
          </a:p>
        </p:txBody>
      </p:sp>
      <p:pic>
        <p:nvPicPr>
          <p:cNvPr id="127" name="Google Shape;127;p2"/>
          <p:cNvPicPr preferRelativeResize="0"/>
          <p:nvPr/>
        </p:nvPicPr>
        <p:blipFill rotWithShape="1">
          <a:blip r:embed="rId3">
            <a:alphaModFix/>
          </a:blip>
          <a:srcRect/>
          <a:stretch/>
        </p:blipFill>
        <p:spPr>
          <a:xfrm>
            <a:off x="909638" y="-12"/>
            <a:ext cx="3667124" cy="2444750"/>
          </a:xfrm>
          <a:prstGeom prst="rect">
            <a:avLst/>
          </a:prstGeom>
          <a:noFill/>
          <a:ln>
            <a:noFill/>
          </a:ln>
          <a:effectLst>
            <a:reflection stA="73000" endPos="27000" fadeDir="5400012" sy="-100000" algn="bl" rotWithShape="0"/>
          </a:effectLst>
        </p:spPr>
      </p:pic>
      <p:sp>
        <p:nvSpPr>
          <p:cNvPr id="9" name="Google Shape;167;gf83f4f1a5f_0_87">
            <a:extLst>
              <a:ext uri="{FF2B5EF4-FFF2-40B4-BE49-F238E27FC236}">
                <a16:creationId xmlns:a16="http://schemas.microsoft.com/office/drawing/2014/main" id="{A6B9A926-9C10-2441-B25E-F7B6EC3FDFC3}"/>
              </a:ext>
            </a:extLst>
          </p:cNvPr>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body" idx="1"/>
          </p:nvPr>
        </p:nvSpPr>
        <p:spPr>
          <a:xfrm>
            <a:off x="904875" y="1203825"/>
            <a:ext cx="4581600" cy="2924100"/>
          </a:xfrm>
          <a:prstGeom prst="rect">
            <a:avLst/>
          </a:prstGeom>
          <a:noFill/>
          <a:ln>
            <a:noFill/>
          </a:ln>
        </p:spPr>
        <p:txBody>
          <a:bodyPr spcFirstLastPara="1" wrap="square" lIns="180000" tIns="45700" rIns="91425" bIns="45700" anchor="t" anchorCtr="0">
            <a:normAutofit/>
          </a:bodyPr>
          <a:lstStyle/>
          <a:p>
            <a:pPr marL="457200" lvl="0" indent="-331470" algn="l" rtl="0">
              <a:lnSpc>
                <a:spcPct val="115000"/>
              </a:lnSpc>
              <a:spcBef>
                <a:spcPts val="0"/>
              </a:spcBef>
              <a:spcAft>
                <a:spcPts val="0"/>
              </a:spcAft>
              <a:buSzPts val="1620"/>
              <a:buChar char="▪"/>
            </a:pPr>
            <a:r>
              <a:rPr lang="en" dirty="0"/>
              <a:t>New HTC </a:t>
            </a:r>
            <a:r>
              <a:rPr lang="en" dirty="0" err="1"/>
              <a:t>Vive</a:t>
            </a:r>
            <a:r>
              <a:rPr lang="en" dirty="0"/>
              <a:t> facial tracker</a:t>
            </a:r>
            <a:endParaRPr dirty="0"/>
          </a:p>
          <a:p>
            <a:pPr marL="457200" lvl="0" indent="-331470" algn="l" rtl="0">
              <a:lnSpc>
                <a:spcPct val="115000"/>
              </a:lnSpc>
              <a:spcBef>
                <a:spcPts val="0"/>
              </a:spcBef>
              <a:spcAft>
                <a:spcPts val="0"/>
              </a:spcAft>
              <a:buSzPts val="1620"/>
              <a:buChar char="▪"/>
            </a:pPr>
            <a:r>
              <a:rPr lang="en" dirty="0" err="1"/>
              <a:t>Blendshapes</a:t>
            </a:r>
            <a:r>
              <a:rPr lang="en" dirty="0"/>
              <a:t> data</a:t>
            </a:r>
            <a:endParaRPr dirty="0"/>
          </a:p>
          <a:p>
            <a:pPr marL="457200" lvl="0" indent="-331470" algn="l" rtl="0">
              <a:lnSpc>
                <a:spcPct val="115000"/>
              </a:lnSpc>
              <a:spcBef>
                <a:spcPts val="0"/>
              </a:spcBef>
              <a:spcAft>
                <a:spcPts val="0"/>
              </a:spcAft>
              <a:buSzPts val="1620"/>
              <a:buChar char="▪"/>
            </a:pPr>
            <a:r>
              <a:rPr lang="en" dirty="0"/>
              <a:t>Identification of 6+1 basic emotions</a:t>
            </a:r>
            <a:endParaRPr dirty="0"/>
          </a:p>
          <a:p>
            <a:pPr marL="914400" lvl="1" indent="-342900" algn="l" rtl="0">
              <a:lnSpc>
                <a:spcPct val="115000"/>
              </a:lnSpc>
              <a:spcBef>
                <a:spcPts val="0"/>
              </a:spcBef>
              <a:spcAft>
                <a:spcPts val="0"/>
              </a:spcAft>
              <a:buSzPts val="1800"/>
              <a:buChar char="•"/>
            </a:pPr>
            <a:r>
              <a:rPr lang="en" dirty="0"/>
              <a:t>Happiness, Fear, Anger, Surprise, Disgust, Sadness</a:t>
            </a:r>
            <a:endParaRPr dirty="0"/>
          </a:p>
          <a:p>
            <a:pPr marL="914400" lvl="1" indent="-342900" algn="l" rtl="0">
              <a:lnSpc>
                <a:spcPct val="115000"/>
              </a:lnSpc>
              <a:spcBef>
                <a:spcPts val="0"/>
              </a:spcBef>
              <a:spcAft>
                <a:spcPts val="0"/>
              </a:spcAft>
              <a:buSzPts val="1800"/>
              <a:buChar char="•"/>
            </a:pPr>
            <a:r>
              <a:rPr lang="en" dirty="0"/>
              <a:t>Neutral</a:t>
            </a:r>
            <a:endParaRPr dirty="0"/>
          </a:p>
          <a:p>
            <a:pPr marL="457200" lvl="0" indent="-331470" algn="l" rtl="0">
              <a:lnSpc>
                <a:spcPct val="115000"/>
              </a:lnSpc>
              <a:spcBef>
                <a:spcPts val="0"/>
              </a:spcBef>
              <a:spcAft>
                <a:spcPts val="0"/>
              </a:spcAft>
              <a:buSzPts val="1620"/>
              <a:buChar char="▪"/>
            </a:pPr>
            <a:r>
              <a:rPr lang="en" dirty="0"/>
              <a:t>Real-time emotion recognition</a:t>
            </a:r>
            <a:endParaRPr dirty="0"/>
          </a:p>
        </p:txBody>
      </p:sp>
      <p:pic>
        <p:nvPicPr>
          <p:cNvPr id="133" name="Google Shape;133;p4"/>
          <p:cNvPicPr preferRelativeResize="0">
            <a:picLocks noGrp="1"/>
          </p:cNvPicPr>
          <p:nvPr>
            <p:ph type="pic" idx="2"/>
          </p:nvPr>
        </p:nvPicPr>
        <p:blipFill rotWithShape="1">
          <a:blip r:embed="rId3">
            <a:alphaModFix/>
          </a:blip>
          <a:srcRect/>
          <a:stretch/>
        </p:blipFill>
        <p:spPr>
          <a:xfrm>
            <a:off x="6108363" y="97625"/>
            <a:ext cx="1900990" cy="4948249"/>
          </a:xfrm>
          <a:prstGeom prst="rect">
            <a:avLst/>
          </a:prstGeom>
          <a:noFill/>
          <a:ln>
            <a:noFill/>
          </a:ln>
        </p:spPr>
      </p:pic>
      <p:sp>
        <p:nvSpPr>
          <p:cNvPr id="134" name="Google Shape;134;p4"/>
          <p:cNvSpPr txBox="1">
            <a:spLocks noGrp="1"/>
          </p:cNvSpPr>
          <p:nvPr>
            <p:ph type="title"/>
          </p:nvPr>
        </p:nvSpPr>
        <p:spPr>
          <a:xfrm>
            <a:off x="904875" y="131025"/>
            <a:ext cx="4230000" cy="1072800"/>
          </a:xfrm>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ts val="3200"/>
              <a:buFont typeface="Libre Franklin"/>
              <a:buNone/>
            </a:pPr>
            <a:r>
              <a:rPr lang="en"/>
              <a:t>Project Description</a:t>
            </a:r>
            <a:endParaRPr/>
          </a:p>
        </p:txBody>
      </p:sp>
      <p:sp>
        <p:nvSpPr>
          <p:cNvPr id="136" name="Google Shape;136;p4"/>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3</a:t>
            </a:fld>
            <a:endParaRPr/>
          </a:p>
        </p:txBody>
      </p:sp>
      <p:sp>
        <p:nvSpPr>
          <p:cNvPr id="7" name="Google Shape;167;gf83f4f1a5f_0_87">
            <a:extLst>
              <a:ext uri="{FF2B5EF4-FFF2-40B4-BE49-F238E27FC236}">
                <a16:creationId xmlns:a16="http://schemas.microsoft.com/office/drawing/2014/main" id="{90AD3609-2EB2-5343-869E-4B7632C5BAC0}"/>
              </a:ext>
            </a:extLst>
          </p:cNvPr>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
          <p:cNvSpPr txBox="1">
            <a:spLocks noGrp="1"/>
          </p:cNvSpPr>
          <p:nvPr>
            <p:ph type="title"/>
          </p:nvPr>
        </p:nvSpPr>
        <p:spPr>
          <a:xfrm>
            <a:off x="904874" y="131025"/>
            <a:ext cx="4716697" cy="1072800"/>
          </a:xfrm>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ts val="3200"/>
              <a:buFont typeface="Libre Franklin"/>
              <a:buNone/>
            </a:pPr>
            <a:r>
              <a:rPr lang="en" dirty="0"/>
              <a:t>Project Road Map</a:t>
            </a:r>
            <a:endParaRPr dirty="0"/>
          </a:p>
        </p:txBody>
      </p:sp>
      <p:sp>
        <p:nvSpPr>
          <p:cNvPr id="143" name="Google Shape;143;p3"/>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4</a:t>
            </a:fld>
            <a:endParaRPr/>
          </a:p>
        </p:txBody>
      </p:sp>
      <p:graphicFrame>
        <p:nvGraphicFramePr>
          <p:cNvPr id="4" name="Diagram 3">
            <a:extLst>
              <a:ext uri="{FF2B5EF4-FFF2-40B4-BE49-F238E27FC236}">
                <a16:creationId xmlns:a16="http://schemas.microsoft.com/office/drawing/2014/main" id="{0652612B-0001-8F46-8FCD-AC97C96A681A}"/>
              </a:ext>
            </a:extLst>
          </p:cNvPr>
          <p:cNvGraphicFramePr/>
          <p:nvPr>
            <p:extLst>
              <p:ext uri="{D42A27DB-BD31-4B8C-83A1-F6EECF244321}">
                <p14:modId xmlns:p14="http://schemas.microsoft.com/office/powerpoint/2010/main" val="3507918209"/>
              </p:ext>
            </p:extLst>
          </p:nvPr>
        </p:nvGraphicFramePr>
        <p:xfrm>
          <a:off x="1030404" y="195262"/>
          <a:ext cx="7600833" cy="470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08BDB8D-8CB6-F948-B102-E5B37A1A9DEE}"/>
              </a:ext>
            </a:extLst>
          </p:cNvPr>
          <p:cNvSpPr txBox="1"/>
          <p:nvPr/>
        </p:nvSpPr>
        <p:spPr>
          <a:xfrm>
            <a:off x="1244010" y="1814775"/>
            <a:ext cx="988828" cy="246221"/>
          </a:xfrm>
          <a:prstGeom prst="rect">
            <a:avLst/>
          </a:prstGeom>
          <a:noFill/>
        </p:spPr>
        <p:txBody>
          <a:bodyPr wrap="square" rtlCol="0">
            <a:spAutoFit/>
          </a:bodyPr>
          <a:lstStyle/>
          <a:p>
            <a:pPr algn="ctr"/>
            <a:r>
              <a:rPr lang="en-US" sz="1000" dirty="0"/>
              <a:t>Week 1 to 6</a:t>
            </a:r>
          </a:p>
        </p:txBody>
      </p:sp>
      <p:sp>
        <p:nvSpPr>
          <p:cNvPr id="17" name="TextBox 16">
            <a:extLst>
              <a:ext uri="{FF2B5EF4-FFF2-40B4-BE49-F238E27FC236}">
                <a16:creationId xmlns:a16="http://schemas.microsoft.com/office/drawing/2014/main" id="{9BE9BD0E-3F71-8049-8DB1-E1434D92C725}"/>
              </a:ext>
            </a:extLst>
          </p:cNvPr>
          <p:cNvSpPr txBox="1"/>
          <p:nvPr/>
        </p:nvSpPr>
        <p:spPr>
          <a:xfrm>
            <a:off x="3284487" y="1814775"/>
            <a:ext cx="988828" cy="246221"/>
          </a:xfrm>
          <a:prstGeom prst="rect">
            <a:avLst/>
          </a:prstGeom>
          <a:noFill/>
        </p:spPr>
        <p:txBody>
          <a:bodyPr wrap="square" rtlCol="0">
            <a:spAutoFit/>
          </a:bodyPr>
          <a:lstStyle/>
          <a:p>
            <a:pPr algn="ctr"/>
            <a:r>
              <a:rPr lang="en-US" sz="1000" dirty="0"/>
              <a:t>Week 6 to 13</a:t>
            </a:r>
          </a:p>
        </p:txBody>
      </p:sp>
      <p:sp>
        <p:nvSpPr>
          <p:cNvPr id="18" name="TextBox 17">
            <a:extLst>
              <a:ext uri="{FF2B5EF4-FFF2-40B4-BE49-F238E27FC236}">
                <a16:creationId xmlns:a16="http://schemas.microsoft.com/office/drawing/2014/main" id="{B9181BE9-195B-C245-BF2E-DD175E1CCA76}"/>
              </a:ext>
            </a:extLst>
          </p:cNvPr>
          <p:cNvSpPr txBox="1"/>
          <p:nvPr/>
        </p:nvSpPr>
        <p:spPr>
          <a:xfrm>
            <a:off x="5183464" y="1814775"/>
            <a:ext cx="1140604" cy="246221"/>
          </a:xfrm>
          <a:prstGeom prst="rect">
            <a:avLst/>
          </a:prstGeom>
          <a:noFill/>
        </p:spPr>
        <p:txBody>
          <a:bodyPr wrap="square" rtlCol="0">
            <a:spAutoFit/>
          </a:bodyPr>
          <a:lstStyle/>
          <a:p>
            <a:pPr algn="ctr"/>
            <a:r>
              <a:rPr lang="en-US" sz="1000" dirty="0"/>
              <a:t>Week 10 to 13</a:t>
            </a:r>
          </a:p>
        </p:txBody>
      </p:sp>
      <p:sp>
        <p:nvSpPr>
          <p:cNvPr id="19" name="TextBox 18">
            <a:extLst>
              <a:ext uri="{FF2B5EF4-FFF2-40B4-BE49-F238E27FC236}">
                <a16:creationId xmlns:a16="http://schemas.microsoft.com/office/drawing/2014/main" id="{7D43E6DC-092A-0E42-A60A-73BB0A69A43C}"/>
              </a:ext>
            </a:extLst>
          </p:cNvPr>
          <p:cNvSpPr txBox="1"/>
          <p:nvPr/>
        </p:nvSpPr>
        <p:spPr>
          <a:xfrm>
            <a:off x="7329687" y="1814774"/>
            <a:ext cx="1140605" cy="246221"/>
          </a:xfrm>
          <a:prstGeom prst="rect">
            <a:avLst/>
          </a:prstGeom>
          <a:noFill/>
        </p:spPr>
        <p:txBody>
          <a:bodyPr wrap="square" rtlCol="0">
            <a:spAutoFit/>
          </a:bodyPr>
          <a:lstStyle/>
          <a:p>
            <a:pPr algn="ctr"/>
            <a:r>
              <a:rPr lang="en-US" sz="1000" dirty="0"/>
              <a:t>Week 13 to 14</a:t>
            </a:r>
          </a:p>
        </p:txBody>
      </p:sp>
      <p:sp>
        <p:nvSpPr>
          <p:cNvPr id="10" name="Google Shape;167;gf83f4f1a5f_0_87">
            <a:extLst>
              <a:ext uri="{FF2B5EF4-FFF2-40B4-BE49-F238E27FC236}">
                <a16:creationId xmlns:a16="http://schemas.microsoft.com/office/drawing/2014/main" id="{00972601-E270-B34D-B8CB-C0314DE8F36A}"/>
              </a:ext>
            </a:extLst>
          </p:cNvPr>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5"/>
          <p:cNvSpPr txBox="1">
            <a:spLocks noGrp="1"/>
          </p:cNvSpPr>
          <p:nvPr>
            <p:ph type="body" idx="1"/>
          </p:nvPr>
        </p:nvSpPr>
        <p:spPr>
          <a:xfrm>
            <a:off x="920740" y="1203785"/>
            <a:ext cx="4581525" cy="3386772"/>
          </a:xfrm>
          <a:prstGeom prst="rect">
            <a:avLst/>
          </a:prstGeom>
          <a:noFill/>
          <a:ln>
            <a:noFill/>
          </a:ln>
        </p:spPr>
        <p:txBody>
          <a:bodyPr spcFirstLastPara="1" wrap="square" lIns="180000" tIns="45700" rIns="91425" bIns="45700" anchor="t" anchorCtr="0">
            <a:normAutofit/>
          </a:bodyPr>
          <a:lstStyle/>
          <a:p>
            <a:pPr>
              <a:lnSpc>
                <a:spcPct val="115000"/>
              </a:lnSpc>
              <a:spcBef>
                <a:spcPts val="0"/>
              </a:spcBef>
            </a:pPr>
            <a:r>
              <a:rPr lang="en" dirty="0"/>
              <a:t>Extended Cohn-</a:t>
            </a:r>
            <a:r>
              <a:rPr lang="en" dirty="0" err="1"/>
              <a:t>Kanade</a:t>
            </a:r>
            <a:r>
              <a:rPr lang="en" dirty="0"/>
              <a:t> database (CK+)</a:t>
            </a:r>
            <a:endParaRPr dirty="0"/>
          </a:p>
          <a:p>
            <a:pPr marL="457200" lvl="0" indent="-331470" algn="l" rtl="0">
              <a:lnSpc>
                <a:spcPct val="115000"/>
              </a:lnSpc>
              <a:spcBef>
                <a:spcPts val="0"/>
              </a:spcBef>
              <a:spcAft>
                <a:spcPts val="0"/>
              </a:spcAft>
              <a:buSzPts val="1620"/>
              <a:buChar char="▪"/>
            </a:pPr>
            <a:r>
              <a:rPr lang="en" dirty="0"/>
              <a:t>Facial Action Coding System</a:t>
            </a:r>
            <a:endParaRPr dirty="0"/>
          </a:p>
          <a:p>
            <a:pPr marL="457200" lvl="0" indent="-331470" algn="l" rtl="0">
              <a:lnSpc>
                <a:spcPct val="115000"/>
              </a:lnSpc>
              <a:spcBef>
                <a:spcPts val="0"/>
              </a:spcBef>
              <a:spcAft>
                <a:spcPts val="0"/>
              </a:spcAft>
              <a:buSzPts val="1620"/>
              <a:buChar char="▪"/>
            </a:pPr>
            <a:r>
              <a:rPr lang="en" dirty="0"/>
              <a:t>Collected expressions</a:t>
            </a:r>
            <a:endParaRPr dirty="0"/>
          </a:p>
          <a:p>
            <a:pPr marL="914400" lvl="1" indent="-342900" algn="l" rtl="0">
              <a:lnSpc>
                <a:spcPct val="115000"/>
              </a:lnSpc>
              <a:spcBef>
                <a:spcPts val="0"/>
              </a:spcBef>
              <a:spcAft>
                <a:spcPts val="0"/>
              </a:spcAft>
              <a:buSzPts val="1800"/>
              <a:buChar char="•"/>
            </a:pPr>
            <a:r>
              <a:rPr lang="en" dirty="0"/>
              <a:t>6 Basic emotions</a:t>
            </a:r>
            <a:endParaRPr dirty="0"/>
          </a:p>
          <a:p>
            <a:pPr marL="914400" lvl="1" indent="-342900" algn="l" rtl="0">
              <a:lnSpc>
                <a:spcPct val="115000"/>
              </a:lnSpc>
              <a:spcBef>
                <a:spcPts val="0"/>
              </a:spcBef>
              <a:spcAft>
                <a:spcPts val="0"/>
              </a:spcAft>
              <a:buSzPts val="1800"/>
              <a:buChar char="•"/>
            </a:pPr>
            <a:r>
              <a:rPr lang="en" dirty="0"/>
              <a:t>16 relevant AUs </a:t>
            </a:r>
            <a:endParaRPr dirty="0"/>
          </a:p>
        </p:txBody>
      </p:sp>
      <p:sp>
        <p:nvSpPr>
          <p:cNvPr id="154" name="Google Shape;154;p5"/>
          <p:cNvSpPr txBox="1">
            <a:spLocks noGrp="1"/>
          </p:cNvSpPr>
          <p:nvPr>
            <p:ph type="title"/>
          </p:nvPr>
        </p:nvSpPr>
        <p:spPr>
          <a:xfrm>
            <a:off x="904875" y="131032"/>
            <a:ext cx="4026516" cy="1072753"/>
          </a:xfrm>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ts val="3200"/>
              <a:buFont typeface="Libre Franklin"/>
              <a:buNone/>
            </a:pPr>
            <a:r>
              <a:rPr lang="en" dirty="0"/>
              <a:t>Database Creation</a:t>
            </a:r>
            <a:endParaRPr dirty="0"/>
          </a:p>
        </p:txBody>
      </p:sp>
      <p:sp>
        <p:nvSpPr>
          <p:cNvPr id="12" name="Google Shape;167;gf83f4f1a5f_0_87">
            <a:extLst>
              <a:ext uri="{FF2B5EF4-FFF2-40B4-BE49-F238E27FC236}">
                <a16:creationId xmlns:a16="http://schemas.microsoft.com/office/drawing/2014/main" id="{CD0A7480-4EC9-A64E-83FB-A9AB3E1437A1}"/>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
        <p:nvSpPr>
          <p:cNvPr id="156" name="Google Shape;156;p5"/>
          <p:cNvSpPr txBox="1">
            <a:spLocks noGrp="1"/>
          </p:cNvSpPr>
          <p:nvPr>
            <p:ph type="sldNum" idx="12"/>
          </p:nvPr>
        </p:nvSpPr>
        <p:spPr>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Clr>
                <a:srgbClr val="000000"/>
              </a:buClr>
              <a:buSzPts val="700"/>
              <a:buFont typeface="Arial"/>
              <a:buNone/>
            </a:pPr>
            <a:fld id="{00000000-1234-1234-1234-123412341234}" type="slidenum">
              <a:rPr lang="en"/>
              <a:t>5</a:t>
            </a:fld>
            <a:endParaRPr/>
          </a:p>
        </p:txBody>
      </p:sp>
      <p:pic>
        <p:nvPicPr>
          <p:cNvPr id="157" name="Google Shape;157;p5"/>
          <p:cNvPicPr preferRelativeResize="0"/>
          <p:nvPr/>
        </p:nvPicPr>
        <p:blipFill rotWithShape="1">
          <a:blip r:embed="rId3">
            <a:alphaModFix/>
          </a:blip>
          <a:srcRect/>
          <a:stretch/>
        </p:blipFill>
        <p:spPr>
          <a:xfrm>
            <a:off x="5809010" y="777876"/>
            <a:ext cx="2414250" cy="1207125"/>
          </a:xfrm>
          <a:prstGeom prst="rect">
            <a:avLst/>
          </a:prstGeom>
          <a:noFill/>
          <a:ln>
            <a:noFill/>
          </a:ln>
        </p:spPr>
      </p:pic>
      <p:sp>
        <p:nvSpPr>
          <p:cNvPr id="158" name="Google Shape;158;p5"/>
          <p:cNvSpPr txBox="1"/>
          <p:nvPr/>
        </p:nvSpPr>
        <p:spPr>
          <a:xfrm>
            <a:off x="904863" y="4382975"/>
            <a:ext cx="4828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dirty="0">
                <a:solidFill>
                  <a:srgbClr val="000000"/>
                </a:solidFill>
                <a:latin typeface="Arial"/>
                <a:ea typeface="Arial"/>
                <a:cs typeface="Arial"/>
                <a:sym typeface="Arial"/>
              </a:rPr>
              <a:t>Farnsworth, B. (2019, August 18). </a:t>
            </a:r>
            <a:r>
              <a:rPr lang="en" sz="800" b="0" i="1" u="none" strike="noStrike" cap="none" dirty="0">
                <a:solidFill>
                  <a:srgbClr val="000000"/>
                </a:solidFill>
                <a:latin typeface="Arial"/>
                <a:ea typeface="Arial"/>
                <a:cs typeface="Arial"/>
                <a:sym typeface="Arial"/>
              </a:rPr>
              <a:t>Facial Action Coding System (FACS) – A Visual Guidebook</a:t>
            </a:r>
            <a:r>
              <a:rPr lang="en" sz="800" b="0" i="0" u="none" strike="noStrike" cap="none" dirty="0">
                <a:solidFill>
                  <a:srgbClr val="000000"/>
                </a:solidFill>
                <a:latin typeface="Arial"/>
                <a:ea typeface="Arial"/>
                <a:cs typeface="Arial"/>
                <a:sym typeface="Arial"/>
              </a:rPr>
              <a:t>. </a:t>
            </a:r>
            <a:r>
              <a:rPr lang="en" sz="800" b="0" i="0" u="none" strike="noStrike" cap="none" dirty="0" err="1">
                <a:solidFill>
                  <a:srgbClr val="000000"/>
                </a:solidFill>
                <a:latin typeface="Arial"/>
                <a:ea typeface="Arial"/>
                <a:cs typeface="Arial"/>
                <a:sym typeface="Arial"/>
              </a:rPr>
              <a:t>Imotions</a:t>
            </a:r>
            <a:r>
              <a:rPr lang="en" sz="800" b="0" i="0" u="none" strike="noStrike" cap="none" dirty="0">
                <a:solidFill>
                  <a:srgbClr val="000000"/>
                </a:solidFill>
                <a:latin typeface="Arial"/>
                <a:ea typeface="Arial"/>
                <a:cs typeface="Arial"/>
                <a:sym typeface="Arial"/>
              </a:rPr>
              <a:t>. Retrieved October 1, 2021, from https://</a:t>
            </a:r>
            <a:r>
              <a:rPr lang="en" sz="800" b="0" i="0" u="none" strike="noStrike" cap="none" dirty="0" err="1">
                <a:solidFill>
                  <a:srgbClr val="000000"/>
                </a:solidFill>
                <a:latin typeface="Arial"/>
                <a:ea typeface="Arial"/>
                <a:cs typeface="Arial"/>
                <a:sym typeface="Arial"/>
              </a:rPr>
              <a:t>imotions.com</a:t>
            </a:r>
            <a:r>
              <a:rPr lang="en" sz="800" b="0" i="0" u="none" strike="noStrike" cap="none" dirty="0">
                <a:solidFill>
                  <a:srgbClr val="000000"/>
                </a:solidFill>
                <a:latin typeface="Arial"/>
                <a:ea typeface="Arial"/>
                <a:cs typeface="Arial"/>
                <a:sym typeface="Arial"/>
              </a:rPr>
              <a:t>/blog/facial-action-coding-system/</a:t>
            </a:r>
            <a:endParaRPr sz="700" b="0" i="0" u="none" strike="noStrike" cap="none" dirty="0">
              <a:solidFill>
                <a:srgbClr val="363430"/>
              </a:solidFill>
              <a:latin typeface="Arial"/>
              <a:ea typeface="Arial"/>
              <a:cs typeface="Arial"/>
              <a:sym typeface="Arial"/>
            </a:endParaRPr>
          </a:p>
        </p:txBody>
      </p:sp>
      <p:sp>
        <p:nvSpPr>
          <p:cNvPr id="159" name="Google Shape;159;p5"/>
          <p:cNvSpPr txBox="1"/>
          <p:nvPr/>
        </p:nvSpPr>
        <p:spPr>
          <a:xfrm>
            <a:off x="6584425" y="1985000"/>
            <a:ext cx="86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dirty="0"/>
              <a:t>AU 9</a:t>
            </a:r>
            <a:endParaRPr sz="1200" i="1" dirty="0"/>
          </a:p>
        </p:txBody>
      </p:sp>
      <p:sp>
        <p:nvSpPr>
          <p:cNvPr id="160" name="Google Shape;160;p5"/>
          <p:cNvSpPr txBox="1"/>
          <p:nvPr/>
        </p:nvSpPr>
        <p:spPr>
          <a:xfrm>
            <a:off x="6584425" y="3918000"/>
            <a:ext cx="86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dirty="0"/>
              <a:t>AU 12</a:t>
            </a:r>
            <a:endParaRPr sz="1200" i="1" dirty="0"/>
          </a:p>
        </p:txBody>
      </p:sp>
      <p:pic>
        <p:nvPicPr>
          <p:cNvPr id="161" name="Google Shape;161;p5"/>
          <p:cNvPicPr preferRelativeResize="0"/>
          <p:nvPr/>
        </p:nvPicPr>
        <p:blipFill>
          <a:blip r:embed="rId4">
            <a:alphaModFix/>
          </a:blip>
          <a:stretch>
            <a:fillRect/>
          </a:stretch>
        </p:blipFill>
        <p:spPr>
          <a:xfrm>
            <a:off x="5808999" y="2710875"/>
            <a:ext cx="2414250" cy="12071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f83f4f1a5f_0_87"/>
          <p:cNvSpPr txBox="1">
            <a:spLocks noGrp="1"/>
          </p:cNvSpPr>
          <p:nvPr>
            <p:ph type="title"/>
          </p:nvPr>
        </p:nvSpPr>
        <p:spPr>
          <a:xfrm>
            <a:off x="904874" y="131032"/>
            <a:ext cx="6223967" cy="1072753"/>
          </a:xfrm>
          <a:prstGeom prst="rect">
            <a:avLst/>
          </a:prstGeom>
          <a:noFill/>
          <a:ln>
            <a:noFill/>
          </a:ln>
        </p:spPr>
        <p:txBody>
          <a:bodyPr spcFirstLastPara="1" wrap="square" lIns="180000" tIns="0" rIns="72000" bIns="46800" anchor="t" anchorCtr="0">
            <a:normAutofit/>
          </a:bodyPr>
          <a:lstStyle/>
          <a:p>
            <a:pPr lvl="0">
              <a:buSzPts val="3200"/>
            </a:pPr>
            <a:r>
              <a:rPr lang="en" dirty="0"/>
              <a:t>Recording Protocol</a:t>
            </a:r>
            <a:br>
              <a:rPr lang="en" dirty="0"/>
            </a:br>
            <a:endParaRPr dirty="0"/>
          </a:p>
        </p:txBody>
      </p:sp>
      <p:sp>
        <p:nvSpPr>
          <p:cNvPr id="167" name="Google Shape;167;gf83f4f1a5f_0_87"/>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
        <p:nvSpPr>
          <p:cNvPr id="168" name="Google Shape;168;gf83f4f1a5f_0_87"/>
          <p:cNvSpPr txBox="1">
            <a:spLocks noGrp="1"/>
          </p:cNvSpPr>
          <p:nvPr>
            <p:ph type="sldNum" idx="12"/>
          </p:nvPr>
        </p:nvSpPr>
        <p:spPr>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6</a:t>
            </a:fld>
            <a:endParaRPr/>
          </a:p>
        </p:txBody>
      </p:sp>
      <p:pic>
        <p:nvPicPr>
          <p:cNvPr id="10" name="Picture 9" descr="A picture containing text, indoor, floor, shelf&#10;&#10;Description automatically generated">
            <a:extLst>
              <a:ext uri="{FF2B5EF4-FFF2-40B4-BE49-F238E27FC236}">
                <a16:creationId xmlns:a16="http://schemas.microsoft.com/office/drawing/2014/main" id="{D01B7C17-9E8F-EC40-B8D6-A5E1AAE8A224}"/>
              </a:ext>
            </a:extLst>
          </p:cNvPr>
          <p:cNvPicPr>
            <a:picLocks noChangeAspect="1"/>
          </p:cNvPicPr>
          <p:nvPr/>
        </p:nvPicPr>
        <p:blipFill>
          <a:blip r:embed="rId3"/>
          <a:stretch>
            <a:fillRect/>
          </a:stretch>
        </p:blipFill>
        <p:spPr>
          <a:xfrm rot="10800000">
            <a:off x="4945884" y="1432874"/>
            <a:ext cx="3293240" cy="2469930"/>
          </a:xfrm>
          <a:prstGeom prst="rect">
            <a:avLst/>
          </a:prstGeom>
        </p:spPr>
      </p:pic>
      <p:sp>
        <p:nvSpPr>
          <p:cNvPr id="11" name="TextBox 10">
            <a:extLst>
              <a:ext uri="{FF2B5EF4-FFF2-40B4-BE49-F238E27FC236}">
                <a16:creationId xmlns:a16="http://schemas.microsoft.com/office/drawing/2014/main" id="{48A45EAC-1C39-D048-952A-9ECBEA0D5977}"/>
              </a:ext>
            </a:extLst>
          </p:cNvPr>
          <p:cNvSpPr txBox="1"/>
          <p:nvPr/>
        </p:nvSpPr>
        <p:spPr>
          <a:xfrm>
            <a:off x="5037029" y="3902804"/>
            <a:ext cx="3110948" cy="276999"/>
          </a:xfrm>
          <a:prstGeom prst="rect">
            <a:avLst/>
          </a:prstGeom>
          <a:noFill/>
        </p:spPr>
        <p:txBody>
          <a:bodyPr wrap="square" rtlCol="0">
            <a:spAutoFit/>
          </a:bodyPr>
          <a:lstStyle/>
          <a:p>
            <a:pPr algn="ctr"/>
            <a:r>
              <a:rPr lang="en-US" sz="1200" i="1" dirty="0"/>
              <a:t>Participant being recorded</a:t>
            </a:r>
          </a:p>
        </p:txBody>
      </p:sp>
      <p:pic>
        <p:nvPicPr>
          <p:cNvPr id="12" name="Image 5">
            <a:extLst>
              <a:ext uri="{FF2B5EF4-FFF2-40B4-BE49-F238E27FC236}">
                <a16:creationId xmlns:a16="http://schemas.microsoft.com/office/drawing/2014/main" id="{2755512C-B5C2-6948-BD52-BC7FA4671657}"/>
              </a:ext>
            </a:extLst>
          </p:cNvPr>
          <p:cNvPicPr>
            <a:picLocks noChangeAspect="1"/>
          </p:cNvPicPr>
          <p:nvPr/>
        </p:nvPicPr>
        <p:blipFill>
          <a:blip r:embed="rId4"/>
          <a:stretch>
            <a:fillRect/>
          </a:stretch>
        </p:blipFill>
        <p:spPr>
          <a:xfrm>
            <a:off x="996021" y="1203785"/>
            <a:ext cx="3018459" cy="3018459"/>
          </a:xfrm>
          <a:prstGeom prst="rect">
            <a:avLst/>
          </a:prstGeom>
        </p:spPr>
      </p:pic>
      <p:sp>
        <p:nvSpPr>
          <p:cNvPr id="13" name="ZoneTexte 6">
            <a:extLst>
              <a:ext uri="{FF2B5EF4-FFF2-40B4-BE49-F238E27FC236}">
                <a16:creationId xmlns:a16="http://schemas.microsoft.com/office/drawing/2014/main" id="{AC977AEB-B218-A348-B36B-4B851AF31CE4}"/>
              </a:ext>
            </a:extLst>
          </p:cNvPr>
          <p:cNvSpPr txBox="1"/>
          <p:nvPr/>
        </p:nvSpPr>
        <p:spPr>
          <a:xfrm>
            <a:off x="1705992" y="1507126"/>
            <a:ext cx="1768433" cy="276999"/>
          </a:xfrm>
          <a:prstGeom prst="rect">
            <a:avLst/>
          </a:prstGeom>
          <a:noFill/>
        </p:spPr>
        <p:txBody>
          <a:bodyPr wrap="none" rtlCol="0">
            <a:spAutoFit/>
          </a:bodyPr>
          <a:lstStyle/>
          <a:p>
            <a:r>
              <a:rPr lang="en-GB" sz="1200" dirty="0">
                <a:solidFill>
                  <a:schemeClr val="bg1"/>
                </a:solidFill>
              </a:rPr>
              <a:t>Expression explanation</a:t>
            </a:r>
          </a:p>
        </p:txBody>
      </p:sp>
      <p:sp>
        <p:nvSpPr>
          <p:cNvPr id="14" name="ZoneTexte 12">
            <a:extLst>
              <a:ext uri="{FF2B5EF4-FFF2-40B4-BE49-F238E27FC236}">
                <a16:creationId xmlns:a16="http://schemas.microsoft.com/office/drawing/2014/main" id="{A8B1D0B8-3BE0-0546-A06D-830F3C9FC2A1}"/>
              </a:ext>
            </a:extLst>
          </p:cNvPr>
          <p:cNvSpPr txBox="1"/>
          <p:nvPr/>
        </p:nvSpPr>
        <p:spPr>
          <a:xfrm>
            <a:off x="2992989" y="3119546"/>
            <a:ext cx="976549" cy="461665"/>
          </a:xfrm>
          <a:prstGeom prst="rect">
            <a:avLst/>
          </a:prstGeom>
          <a:noFill/>
        </p:spPr>
        <p:txBody>
          <a:bodyPr wrap="none" rtlCol="0">
            <a:spAutoFit/>
          </a:bodyPr>
          <a:lstStyle/>
          <a:p>
            <a:r>
              <a:rPr lang="en-GB" sz="1200" dirty="0">
                <a:solidFill>
                  <a:schemeClr val="bg1"/>
                </a:solidFill>
              </a:rPr>
              <a:t>Preparation</a:t>
            </a:r>
          </a:p>
          <a:p>
            <a:pPr algn="ctr"/>
            <a:r>
              <a:rPr lang="en-GB" sz="1200" dirty="0">
                <a:solidFill>
                  <a:schemeClr val="bg1"/>
                </a:solidFill>
              </a:rPr>
              <a:t>5s</a:t>
            </a:r>
          </a:p>
        </p:txBody>
      </p:sp>
      <p:sp>
        <p:nvSpPr>
          <p:cNvPr id="15" name="ZoneTexte 13">
            <a:extLst>
              <a:ext uri="{FF2B5EF4-FFF2-40B4-BE49-F238E27FC236}">
                <a16:creationId xmlns:a16="http://schemas.microsoft.com/office/drawing/2014/main" id="{E0312552-1494-F746-9DC1-7CD602C72A75}"/>
              </a:ext>
            </a:extLst>
          </p:cNvPr>
          <p:cNvSpPr txBox="1"/>
          <p:nvPr/>
        </p:nvSpPr>
        <p:spPr>
          <a:xfrm>
            <a:off x="1091505" y="3119546"/>
            <a:ext cx="881973" cy="461665"/>
          </a:xfrm>
          <a:prstGeom prst="rect">
            <a:avLst/>
          </a:prstGeom>
          <a:noFill/>
        </p:spPr>
        <p:txBody>
          <a:bodyPr wrap="none" rtlCol="0">
            <a:spAutoFit/>
          </a:bodyPr>
          <a:lstStyle/>
          <a:p>
            <a:r>
              <a:rPr lang="en-GB" sz="1200" dirty="0">
                <a:solidFill>
                  <a:schemeClr val="bg1"/>
                </a:solidFill>
              </a:rPr>
              <a:t>Recording</a:t>
            </a:r>
          </a:p>
          <a:p>
            <a:pPr algn="ctr"/>
            <a:r>
              <a:rPr lang="en-GB" sz="1200" dirty="0">
                <a:solidFill>
                  <a:schemeClr val="bg1"/>
                </a:solidFill>
              </a:rPr>
              <a:t>5s</a:t>
            </a:r>
          </a:p>
        </p:txBody>
      </p:sp>
      <p:sp>
        <p:nvSpPr>
          <p:cNvPr id="6" name="TextBox 5">
            <a:extLst>
              <a:ext uri="{FF2B5EF4-FFF2-40B4-BE49-F238E27FC236}">
                <a16:creationId xmlns:a16="http://schemas.microsoft.com/office/drawing/2014/main" id="{BDB56591-2BCE-A94D-B771-73ACCA13FB91}"/>
              </a:ext>
            </a:extLst>
          </p:cNvPr>
          <p:cNvSpPr txBox="1"/>
          <p:nvPr/>
        </p:nvSpPr>
        <p:spPr>
          <a:xfrm>
            <a:off x="1299855" y="4222244"/>
            <a:ext cx="2410790" cy="276999"/>
          </a:xfrm>
          <a:prstGeom prst="rect">
            <a:avLst/>
          </a:prstGeom>
          <a:noFill/>
        </p:spPr>
        <p:txBody>
          <a:bodyPr wrap="square" rtlCol="0">
            <a:spAutoFit/>
          </a:bodyPr>
          <a:lstStyle/>
          <a:p>
            <a:pPr algn="ctr"/>
            <a:r>
              <a:rPr lang="en-US" sz="1200" i="1" dirty="0"/>
              <a:t>Recording process</a:t>
            </a:r>
          </a:p>
        </p:txBody>
      </p:sp>
      <p:sp>
        <p:nvSpPr>
          <p:cNvPr id="2" name="TextBox 1">
            <a:extLst>
              <a:ext uri="{FF2B5EF4-FFF2-40B4-BE49-F238E27FC236}">
                <a16:creationId xmlns:a16="http://schemas.microsoft.com/office/drawing/2014/main" id="{689F931A-DC2C-4444-85F1-38598E3CE7F1}"/>
              </a:ext>
            </a:extLst>
          </p:cNvPr>
          <p:cNvSpPr txBox="1"/>
          <p:nvPr/>
        </p:nvSpPr>
        <p:spPr>
          <a:xfrm>
            <a:off x="1958495" y="2478513"/>
            <a:ext cx="1093510" cy="461665"/>
          </a:xfrm>
          <a:prstGeom prst="rect">
            <a:avLst/>
          </a:prstGeom>
          <a:noFill/>
        </p:spPr>
        <p:txBody>
          <a:bodyPr wrap="square" rtlCol="0">
            <a:spAutoFit/>
          </a:bodyPr>
          <a:lstStyle/>
          <a:p>
            <a:pPr algn="ctr"/>
            <a:r>
              <a:rPr lang="en-US" sz="1200" dirty="0"/>
              <a:t>Repeated 22 times</a:t>
            </a:r>
          </a:p>
        </p:txBody>
      </p:sp>
    </p:spTree>
    <p:extLst>
      <p:ext uri="{BB962C8B-B14F-4D97-AF65-F5344CB8AC3E}">
        <p14:creationId xmlns:p14="http://schemas.microsoft.com/office/powerpoint/2010/main" val="3147856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29" name="Text Placeholder 28">
            <a:extLst>
              <a:ext uri="{FF2B5EF4-FFF2-40B4-BE49-F238E27FC236}">
                <a16:creationId xmlns:a16="http://schemas.microsoft.com/office/drawing/2014/main" id="{2B4A09E3-2E20-134B-BCBB-611490B049CE}"/>
              </a:ext>
            </a:extLst>
          </p:cNvPr>
          <p:cNvSpPr>
            <a:spLocks noGrp="1"/>
          </p:cNvSpPr>
          <p:nvPr>
            <p:ph type="body" idx="1"/>
          </p:nvPr>
        </p:nvSpPr>
        <p:spPr>
          <a:xfrm>
            <a:off x="904875" y="1203785"/>
            <a:ext cx="2456460" cy="3386772"/>
          </a:xfrm>
        </p:spPr>
        <p:txBody>
          <a:bodyPr/>
          <a:lstStyle/>
          <a:p>
            <a:pPr lvl="0">
              <a:lnSpc>
                <a:spcPct val="115000"/>
              </a:lnSpc>
            </a:pPr>
            <a:r>
              <a:rPr lang="en-GB" dirty="0" err="1"/>
              <a:t>Blendshapes</a:t>
            </a:r>
            <a:endParaRPr lang="en-GB" dirty="0"/>
          </a:p>
          <a:p>
            <a:pPr lvl="0">
              <a:lnSpc>
                <a:spcPct val="115000"/>
              </a:lnSpc>
              <a:spcBef>
                <a:spcPts val="0"/>
              </a:spcBef>
            </a:pPr>
            <a:r>
              <a:rPr lang="en-GB" dirty="0"/>
              <a:t>Raw lips video</a:t>
            </a:r>
          </a:p>
        </p:txBody>
      </p:sp>
      <p:sp>
        <p:nvSpPr>
          <p:cNvPr id="166" name="Google Shape;166;gf83f4f1a5f_0_87"/>
          <p:cNvSpPr txBox="1">
            <a:spLocks noGrp="1"/>
          </p:cNvSpPr>
          <p:nvPr>
            <p:ph type="title"/>
          </p:nvPr>
        </p:nvSpPr>
        <p:spPr>
          <a:xfrm>
            <a:off x="904874" y="131032"/>
            <a:ext cx="5843795" cy="1072753"/>
          </a:xfrm>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ts val="3200"/>
              <a:buFont typeface="Libre Franklin"/>
              <a:buNone/>
            </a:pPr>
            <a:r>
              <a:rPr lang="en" dirty="0"/>
              <a:t>Collected Data</a:t>
            </a:r>
            <a:endParaRPr dirty="0"/>
          </a:p>
        </p:txBody>
      </p:sp>
      <p:sp>
        <p:nvSpPr>
          <p:cNvPr id="167" name="Google Shape;167;gf83f4f1a5f_0_87"/>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
        <p:nvSpPr>
          <p:cNvPr id="168" name="Google Shape;168;gf83f4f1a5f_0_87"/>
          <p:cNvSpPr txBox="1">
            <a:spLocks noGrp="1"/>
          </p:cNvSpPr>
          <p:nvPr>
            <p:ph type="sldNum" idx="12"/>
          </p:nvPr>
        </p:nvSpPr>
        <p:spPr>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7</a:t>
            </a:fld>
            <a:endParaRPr/>
          </a:p>
        </p:txBody>
      </p:sp>
      <p:pic>
        <p:nvPicPr>
          <p:cNvPr id="28" name="Picture 27" descr="Table&#10;&#10;Description automatically generated">
            <a:extLst>
              <a:ext uri="{FF2B5EF4-FFF2-40B4-BE49-F238E27FC236}">
                <a16:creationId xmlns:a16="http://schemas.microsoft.com/office/drawing/2014/main" id="{A7066D9A-C48F-B146-B5C9-A89936F9FE20}"/>
              </a:ext>
            </a:extLst>
          </p:cNvPr>
          <p:cNvPicPr>
            <a:picLocks noChangeAspect="1"/>
          </p:cNvPicPr>
          <p:nvPr/>
        </p:nvPicPr>
        <p:blipFill>
          <a:blip r:embed="rId3"/>
          <a:stretch>
            <a:fillRect/>
          </a:stretch>
        </p:blipFill>
        <p:spPr>
          <a:xfrm>
            <a:off x="3180435" y="817055"/>
            <a:ext cx="5834722" cy="3386772"/>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6"/>
          <p:cNvSpPr txBox="1">
            <a:spLocks noGrp="1"/>
          </p:cNvSpPr>
          <p:nvPr>
            <p:ph type="body" idx="1"/>
          </p:nvPr>
        </p:nvSpPr>
        <p:spPr>
          <a:xfrm>
            <a:off x="904750" y="1027240"/>
            <a:ext cx="4497000" cy="1072800"/>
          </a:xfrm>
          <a:prstGeom prst="rect">
            <a:avLst/>
          </a:prstGeom>
          <a:noFill/>
          <a:ln>
            <a:noFill/>
          </a:ln>
        </p:spPr>
        <p:txBody>
          <a:bodyPr spcFirstLastPara="1" wrap="square" lIns="180000" tIns="45700" rIns="91425" bIns="45700" anchor="t" anchorCtr="0">
            <a:normAutofit fontScale="85000" lnSpcReduction="10000"/>
          </a:bodyPr>
          <a:lstStyle/>
          <a:p>
            <a:pPr marL="457200" lvl="0" indent="-331470" algn="l" rtl="0">
              <a:lnSpc>
                <a:spcPct val="90000"/>
              </a:lnSpc>
              <a:spcBef>
                <a:spcPts val="750"/>
              </a:spcBef>
              <a:spcAft>
                <a:spcPts val="0"/>
              </a:spcAft>
              <a:buSzPts val="1620"/>
              <a:buChar char="▪"/>
            </a:pPr>
            <a:r>
              <a:rPr lang="en" dirty="0"/>
              <a:t>Total of 27 participants</a:t>
            </a:r>
            <a:endParaRPr dirty="0"/>
          </a:p>
          <a:p>
            <a:pPr marL="457200" lvl="0" indent="-331470" algn="l" rtl="0">
              <a:lnSpc>
                <a:spcPct val="90000"/>
              </a:lnSpc>
              <a:spcBef>
                <a:spcPts val="750"/>
              </a:spcBef>
              <a:spcAft>
                <a:spcPts val="0"/>
              </a:spcAft>
              <a:buSzPts val="1620"/>
              <a:buChar char="▪"/>
            </a:pPr>
            <a:r>
              <a:rPr lang="en" dirty="0"/>
              <a:t>Average age of 26</a:t>
            </a:r>
          </a:p>
          <a:p>
            <a:r>
              <a:rPr lang="en-GB" dirty="0"/>
              <a:t>Estimation of 5’500 samples by participants</a:t>
            </a:r>
          </a:p>
          <a:p>
            <a:pPr marL="125730" lvl="0" indent="0" algn="l" rtl="0">
              <a:lnSpc>
                <a:spcPct val="90000"/>
              </a:lnSpc>
              <a:spcBef>
                <a:spcPts val="750"/>
              </a:spcBef>
              <a:spcAft>
                <a:spcPts val="0"/>
              </a:spcAft>
              <a:buSzPts val="1620"/>
              <a:buNone/>
            </a:pPr>
            <a:endParaRPr dirty="0"/>
          </a:p>
        </p:txBody>
      </p:sp>
      <p:sp>
        <p:nvSpPr>
          <p:cNvPr id="176" name="Google Shape;176;p6"/>
          <p:cNvSpPr txBox="1">
            <a:spLocks noGrp="1"/>
          </p:cNvSpPr>
          <p:nvPr>
            <p:ph type="title"/>
          </p:nvPr>
        </p:nvSpPr>
        <p:spPr>
          <a:xfrm>
            <a:off x="904750" y="127078"/>
            <a:ext cx="5575500" cy="613800"/>
          </a:xfrm>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ts val="1800"/>
              <a:buNone/>
            </a:pPr>
            <a:r>
              <a:rPr lang="en" dirty="0"/>
              <a:t>Participants Details</a:t>
            </a:r>
            <a:endParaRPr dirty="0"/>
          </a:p>
        </p:txBody>
      </p:sp>
      <p:sp>
        <p:nvSpPr>
          <p:cNvPr id="177" name="Google Shape;177;p6"/>
          <p:cNvSpPr txBox="1">
            <a:spLocks noGrp="1"/>
          </p:cNvSpPr>
          <p:nvPr>
            <p:ph type="sldNum" idx="12"/>
          </p:nvPr>
        </p:nvSpPr>
        <p:spPr>
          <a:xfrm>
            <a:off x="8631238" y="195263"/>
            <a:ext cx="512762" cy="163552"/>
          </a:xfrm>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8</a:t>
            </a:fld>
            <a:endParaRPr/>
          </a:p>
        </p:txBody>
      </p:sp>
      <p:pic>
        <p:nvPicPr>
          <p:cNvPr id="180" name="Google Shape;180;p6" title="Points scored"/>
          <p:cNvPicPr preferRelativeResize="0"/>
          <p:nvPr/>
        </p:nvPicPr>
        <p:blipFill>
          <a:blip r:embed="rId3">
            <a:alphaModFix/>
          </a:blip>
          <a:stretch>
            <a:fillRect/>
          </a:stretch>
        </p:blipFill>
        <p:spPr>
          <a:xfrm>
            <a:off x="4844351" y="2187513"/>
            <a:ext cx="3786909" cy="2341576"/>
          </a:xfrm>
          <a:prstGeom prst="rect">
            <a:avLst/>
          </a:prstGeom>
          <a:noFill/>
          <a:ln>
            <a:noFill/>
          </a:ln>
        </p:spPr>
      </p:pic>
      <p:sp>
        <p:nvSpPr>
          <p:cNvPr id="8" name="Google Shape;167;gf83f4f1a5f_0_87">
            <a:extLst>
              <a:ext uri="{FF2B5EF4-FFF2-40B4-BE49-F238E27FC236}">
                <a16:creationId xmlns:a16="http://schemas.microsoft.com/office/drawing/2014/main" id="{A5053B3D-39CA-964E-AD92-BC7F29EE46E9}"/>
              </a:ext>
            </a:extLst>
          </p:cNvPr>
          <p:cNvSpPr txBox="1">
            <a:spLocks noGrp="1"/>
          </p:cNvSpPr>
          <p:nvPr>
            <p:ph type="dt" idx="10"/>
          </p:nvPr>
        </p:nvSpPr>
        <p:spPr>
          <a:xfrm rot="-5400000">
            <a:off x="-1221413" y="2778452"/>
            <a:ext cx="3341052" cy="91152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pic>
        <p:nvPicPr>
          <p:cNvPr id="1026" name="Picture 2">
            <a:extLst>
              <a:ext uri="{FF2B5EF4-FFF2-40B4-BE49-F238E27FC236}">
                <a16:creationId xmlns:a16="http://schemas.microsoft.com/office/drawing/2014/main" id="{E0CCA71C-BEE1-C84A-B55F-ACE039755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750" y="2187513"/>
            <a:ext cx="3786993" cy="2341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f83f4f1a5f_0_140"/>
          <p:cNvSpPr txBox="1">
            <a:spLocks noGrp="1"/>
          </p:cNvSpPr>
          <p:nvPr>
            <p:ph type="body" idx="1"/>
          </p:nvPr>
        </p:nvSpPr>
        <p:spPr>
          <a:xfrm>
            <a:off x="912743" y="1203785"/>
            <a:ext cx="4581525" cy="3386772"/>
          </a:xfrm>
          <a:prstGeom prst="rect">
            <a:avLst/>
          </a:prstGeom>
          <a:noFill/>
          <a:ln>
            <a:noFill/>
          </a:ln>
        </p:spPr>
        <p:txBody>
          <a:bodyPr spcFirstLastPara="1" wrap="square" lIns="180000" tIns="45700" rIns="91425" bIns="45700" anchor="t" anchorCtr="0">
            <a:normAutofit/>
          </a:bodyPr>
          <a:lstStyle/>
          <a:p>
            <a:pPr marL="457200" lvl="0" indent="-331470" algn="l" rtl="0">
              <a:lnSpc>
                <a:spcPct val="90000"/>
              </a:lnSpc>
              <a:spcBef>
                <a:spcPts val="750"/>
              </a:spcBef>
              <a:spcAft>
                <a:spcPts val="0"/>
              </a:spcAft>
              <a:buSzPts val="1620"/>
              <a:buChar char="▪"/>
            </a:pPr>
            <a:r>
              <a:rPr lang="en" dirty="0"/>
              <a:t>Dataset preparation</a:t>
            </a:r>
            <a:endParaRPr dirty="0"/>
          </a:p>
          <a:p>
            <a:pPr marL="914400" lvl="1" indent="-342900" algn="l" rtl="0">
              <a:lnSpc>
                <a:spcPct val="90000"/>
              </a:lnSpc>
              <a:spcBef>
                <a:spcPts val="750"/>
              </a:spcBef>
              <a:spcAft>
                <a:spcPts val="0"/>
              </a:spcAft>
              <a:buSzPts val="1800"/>
              <a:buChar char="•"/>
            </a:pPr>
            <a:r>
              <a:rPr lang="en" dirty="0"/>
              <a:t>Remove inconsistent data (one participant removed)</a:t>
            </a:r>
            <a:endParaRPr dirty="0"/>
          </a:p>
          <a:p>
            <a:pPr marL="914400" lvl="1" indent="-342900" algn="l" rtl="0">
              <a:lnSpc>
                <a:spcPct val="90000"/>
              </a:lnSpc>
              <a:spcBef>
                <a:spcPts val="750"/>
              </a:spcBef>
              <a:spcAft>
                <a:spcPts val="0"/>
              </a:spcAft>
              <a:buSzPts val="1800"/>
              <a:buChar char="•"/>
            </a:pPr>
            <a:r>
              <a:rPr lang="fr-CH" dirty="0" err="1"/>
              <a:t>Selection</a:t>
            </a:r>
            <a:r>
              <a:rPr lang="fr-CH" dirty="0"/>
              <a:t> of relevant </a:t>
            </a:r>
            <a:r>
              <a:rPr lang="fr-CH" dirty="0" err="1"/>
              <a:t>samples</a:t>
            </a:r>
            <a:r>
              <a:rPr lang="fr-CH" dirty="0"/>
              <a:t> (210 </a:t>
            </a:r>
            <a:r>
              <a:rPr lang="fr-CH" dirty="0" err="1"/>
              <a:t>samples</a:t>
            </a:r>
            <a:r>
              <a:rPr lang="fr-CH" dirty="0"/>
              <a:t> per participant)</a:t>
            </a:r>
            <a:endParaRPr dirty="0"/>
          </a:p>
          <a:p>
            <a:pPr marL="914400" lvl="1" indent="-342900" algn="l" rtl="0">
              <a:lnSpc>
                <a:spcPct val="90000"/>
              </a:lnSpc>
              <a:spcBef>
                <a:spcPts val="750"/>
              </a:spcBef>
              <a:spcAft>
                <a:spcPts val="0"/>
              </a:spcAft>
              <a:buSzPts val="1800"/>
              <a:buChar char="•"/>
            </a:pPr>
            <a:r>
              <a:rPr lang="en" dirty="0"/>
              <a:t>Data augmentation to a total of ~15’000 samples</a:t>
            </a:r>
            <a:endParaRPr dirty="0"/>
          </a:p>
          <a:p>
            <a:pPr marL="457200" lvl="0" indent="-331470" algn="l" rtl="0">
              <a:lnSpc>
                <a:spcPct val="90000"/>
              </a:lnSpc>
              <a:spcBef>
                <a:spcPts val="750"/>
              </a:spcBef>
              <a:spcAft>
                <a:spcPts val="0"/>
              </a:spcAft>
              <a:buSzPts val="1620"/>
              <a:buChar char="▪"/>
            </a:pPr>
            <a:r>
              <a:rPr lang="en" dirty="0"/>
              <a:t>Random Forest and </a:t>
            </a:r>
            <a:r>
              <a:rPr lang="en" dirty="0" err="1"/>
              <a:t>LightGBM</a:t>
            </a:r>
            <a:endParaRPr dirty="0"/>
          </a:p>
          <a:p>
            <a:pPr marL="457200" lvl="0" indent="-331470" algn="l" rtl="0">
              <a:lnSpc>
                <a:spcPct val="90000"/>
              </a:lnSpc>
              <a:spcBef>
                <a:spcPts val="750"/>
              </a:spcBef>
              <a:spcAft>
                <a:spcPts val="0"/>
              </a:spcAft>
              <a:buSzPts val="1620"/>
              <a:buChar char="▪"/>
            </a:pPr>
            <a:r>
              <a:rPr lang="en" dirty="0"/>
              <a:t>By participant cross-validation</a:t>
            </a:r>
          </a:p>
          <a:p>
            <a:pPr lvl="1" indent="-331470">
              <a:spcBef>
                <a:spcPts val="750"/>
              </a:spcBef>
              <a:buSzPts val="1620"/>
              <a:buChar char="▪"/>
            </a:pPr>
            <a:r>
              <a:rPr lang="en" dirty="0"/>
              <a:t>10 round of randomized 80/20 split of training and testing set</a:t>
            </a:r>
            <a:endParaRPr dirty="0"/>
          </a:p>
        </p:txBody>
      </p:sp>
      <p:sp>
        <p:nvSpPr>
          <p:cNvPr id="186" name="Google Shape;186;gf83f4f1a5f_0_140"/>
          <p:cNvSpPr txBox="1">
            <a:spLocks noGrp="1"/>
          </p:cNvSpPr>
          <p:nvPr>
            <p:ph type="title"/>
          </p:nvPr>
        </p:nvSpPr>
        <p:spPr>
          <a:xfrm>
            <a:off x="904875" y="131032"/>
            <a:ext cx="5127305" cy="1072753"/>
          </a:xfrm>
          <a:prstGeom prst="rect">
            <a:avLst/>
          </a:prstGeom>
          <a:noFill/>
          <a:ln>
            <a:noFill/>
          </a:ln>
        </p:spPr>
        <p:txBody>
          <a:bodyPr spcFirstLastPara="1" wrap="square" lIns="180000" tIns="0" rIns="72000" bIns="46800" anchor="t" anchorCtr="0">
            <a:normAutofit/>
          </a:bodyPr>
          <a:lstStyle/>
          <a:p>
            <a:pPr marL="0" lvl="0" indent="0" algn="l" rtl="0">
              <a:lnSpc>
                <a:spcPct val="90000"/>
              </a:lnSpc>
              <a:spcBef>
                <a:spcPts val="0"/>
              </a:spcBef>
              <a:spcAft>
                <a:spcPts val="0"/>
              </a:spcAft>
              <a:buClr>
                <a:schemeClr val="dk1"/>
              </a:buClr>
              <a:buSzPts val="1800"/>
              <a:buNone/>
            </a:pPr>
            <a:r>
              <a:rPr lang="en" dirty="0"/>
              <a:t>Models Implementation</a:t>
            </a:r>
            <a:endParaRPr dirty="0"/>
          </a:p>
        </p:txBody>
      </p:sp>
      <p:sp>
        <p:nvSpPr>
          <p:cNvPr id="8" name="Google Shape;167;gf83f4f1a5f_0_87">
            <a:extLst>
              <a:ext uri="{FF2B5EF4-FFF2-40B4-BE49-F238E27FC236}">
                <a16:creationId xmlns:a16="http://schemas.microsoft.com/office/drawing/2014/main" id="{4DAAB9C5-D555-7249-BE9A-150688440D25}"/>
              </a:ext>
            </a:extLst>
          </p:cNvPr>
          <p:cNvSpPr txBox="1">
            <a:spLocks noGrp="1"/>
          </p:cNvSpPr>
          <p:nvPr>
            <p:ph type="dt"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 dirty="0"/>
              <a:t>IMMERSIVE INTERACTION RESEARCH GROUP </a:t>
            </a:r>
            <a:endParaRPr dirty="0"/>
          </a:p>
        </p:txBody>
      </p:sp>
      <p:sp>
        <p:nvSpPr>
          <p:cNvPr id="187" name="Google Shape;187;gf83f4f1a5f_0_140"/>
          <p:cNvSpPr txBox="1">
            <a:spLocks noGrp="1"/>
          </p:cNvSpPr>
          <p:nvPr>
            <p:ph type="sldNum" idx="12"/>
          </p:nvPr>
        </p:nvSpPr>
        <p:spPr>
          <a:prstGeom prst="rect">
            <a:avLst/>
          </a:prstGeom>
          <a:noFill/>
          <a:ln>
            <a:noFill/>
          </a:ln>
        </p:spPr>
        <p:txBody>
          <a:bodyPr spcFirstLastPara="1" wrap="square" lIns="90000" tIns="0" rIns="90000" bIns="0" anchor="t" anchorCtr="0">
            <a:noAutofit/>
          </a:bodyPr>
          <a:lstStyle/>
          <a:p>
            <a:pPr marL="0" lvl="0" indent="0" algn="ctr" rtl="0">
              <a:lnSpc>
                <a:spcPct val="100000"/>
              </a:lnSpc>
              <a:spcBef>
                <a:spcPts val="0"/>
              </a:spcBef>
              <a:spcAft>
                <a:spcPts val="0"/>
              </a:spcAft>
              <a:buSzPts val="700"/>
              <a:buNone/>
            </a:pPr>
            <a:fld id="{00000000-1234-1234-1234-123412341234}" type="slidenum">
              <a:rPr lang="en"/>
              <a:t>9</a:t>
            </a:fld>
            <a:endParaRPr/>
          </a:p>
        </p:txBody>
      </p:sp>
      <p:pic>
        <p:nvPicPr>
          <p:cNvPr id="189" name="Google Shape;189;gf83f4f1a5f_0_140"/>
          <p:cNvPicPr preferRelativeResize="0"/>
          <p:nvPr/>
        </p:nvPicPr>
        <p:blipFill>
          <a:blip r:embed="rId3">
            <a:alphaModFix/>
          </a:blip>
          <a:stretch>
            <a:fillRect/>
          </a:stretch>
        </p:blipFill>
        <p:spPr>
          <a:xfrm>
            <a:off x="5494269" y="1563700"/>
            <a:ext cx="3136970" cy="2074022"/>
          </a:xfrm>
          <a:prstGeom prst="rect">
            <a:avLst/>
          </a:prstGeom>
          <a:noFill/>
          <a:ln>
            <a:noFill/>
          </a:ln>
        </p:spPr>
      </p:pic>
      <p:sp>
        <p:nvSpPr>
          <p:cNvPr id="2" name="TextBox 1">
            <a:extLst>
              <a:ext uri="{FF2B5EF4-FFF2-40B4-BE49-F238E27FC236}">
                <a16:creationId xmlns:a16="http://schemas.microsoft.com/office/drawing/2014/main" id="{C30D64B6-94D2-AC47-842C-819C23E85C01}"/>
              </a:ext>
            </a:extLst>
          </p:cNvPr>
          <p:cNvSpPr txBox="1"/>
          <p:nvPr/>
        </p:nvSpPr>
        <p:spPr>
          <a:xfrm>
            <a:off x="5897697" y="3639006"/>
            <a:ext cx="2330113" cy="276999"/>
          </a:xfrm>
          <a:prstGeom prst="rect">
            <a:avLst/>
          </a:prstGeom>
          <a:noFill/>
        </p:spPr>
        <p:txBody>
          <a:bodyPr wrap="square" rtlCol="0">
            <a:spAutoFit/>
          </a:bodyPr>
          <a:lstStyle/>
          <a:p>
            <a:pPr algn="ctr"/>
            <a:r>
              <a:rPr lang="en-US" sz="1200" i="1" dirty="0"/>
              <a:t>Data augmentation illustration</a:t>
            </a:r>
          </a:p>
        </p:txBody>
      </p:sp>
    </p:spTree>
  </p:cSld>
  <p:clrMapOvr>
    <a:masterClrMapping/>
  </p:clrMapOvr>
</p:sld>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2852</TotalTime>
  <Words>2848</Words>
  <Application>Microsoft Macintosh PowerPoint</Application>
  <PresentationFormat>On-screen Show (16:9)</PresentationFormat>
  <Paragraphs>337</Paragraphs>
  <Slides>18</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Libre Franklin</vt:lpstr>
      <vt:lpstr>Noto Sans Symbols</vt:lpstr>
      <vt:lpstr>Thème Office</vt:lpstr>
      <vt:lpstr>Real-time emotion recognition in virtual reality</vt:lpstr>
      <vt:lpstr>Outline</vt:lpstr>
      <vt:lpstr>Project Description</vt:lpstr>
      <vt:lpstr>Project Road Map</vt:lpstr>
      <vt:lpstr>Database Creation</vt:lpstr>
      <vt:lpstr>Recording Protocol </vt:lpstr>
      <vt:lpstr>Collected Data</vt:lpstr>
      <vt:lpstr>Participants Details</vt:lpstr>
      <vt:lpstr>Models Implementation</vt:lpstr>
      <vt:lpstr>Random Forest and LightGBM</vt:lpstr>
      <vt:lpstr>Evaluation</vt:lpstr>
      <vt:lpstr>Evaluation Set</vt:lpstr>
      <vt:lpstr>Real-Time Simulation</vt:lpstr>
      <vt:lpstr>Results</vt:lpstr>
      <vt:lpstr>Eyeglasses Influence  Performances</vt:lpstr>
      <vt:lpstr>Future Work</vt:lpstr>
      <vt:lpstr>Conclusion</vt:lpstr>
      <vt:lpstr>Many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emotion recognition in virtual reality</dc:title>
  <dc:creator>Utilisateur Microsoft Office</dc:creator>
  <cp:lastModifiedBy>Jeremy Di Dio</cp:lastModifiedBy>
  <cp:revision>39</cp:revision>
  <dcterms:created xsi:type="dcterms:W3CDTF">2019-04-02T06:24:35Z</dcterms:created>
  <dcterms:modified xsi:type="dcterms:W3CDTF">2022-01-09T20:04:28Z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0x0101001BFC127AB4946248A5685C1F92D54FFE</vt:lpwstr>
  </property>
</Properties>
</file>